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451" r:id="rId2"/>
    <p:sldId id="265" r:id="rId3"/>
    <p:sldId id="452" r:id="rId4"/>
    <p:sldId id="437" r:id="rId5"/>
    <p:sldId id="411" r:id="rId6"/>
    <p:sldId id="445" r:id="rId7"/>
    <p:sldId id="440" r:id="rId8"/>
    <p:sldId id="422" r:id="rId9"/>
    <p:sldId id="447" r:id="rId10"/>
    <p:sldId id="441" r:id="rId11"/>
    <p:sldId id="442" r:id="rId12"/>
    <p:sldId id="428" r:id="rId13"/>
    <p:sldId id="429" r:id="rId14"/>
    <p:sldId id="436" r:id="rId15"/>
    <p:sldId id="387" r:id="rId16"/>
    <p:sldId id="448" r:id="rId17"/>
    <p:sldId id="454" r:id="rId18"/>
    <p:sldId id="270" r:id="rId19"/>
  </p:sldIdLst>
  <p:sldSz cx="9144000" cy="6858000" type="screen4x3"/>
  <p:notesSz cx="6797675" cy="9926638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99"/>
    <a:srgbClr val="FF9900"/>
    <a:srgbClr val="7600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38" autoAdjust="0"/>
    <p:restoredTop sz="94660"/>
  </p:normalViewPr>
  <p:slideViewPr>
    <p:cSldViewPr>
      <p:cViewPr varScale="1">
        <p:scale>
          <a:sx n="70" d="100"/>
          <a:sy n="70" d="100"/>
        </p:scale>
        <p:origin x="1122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704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3D67A26-41FB-41CA-BC01-C66C211C5D3E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CD7CCA0B-372E-472E-BFF9-6F1101567474}">
      <dgm:prSet phldrT="[Text]"/>
      <dgm:spPr/>
      <dgm:t>
        <a:bodyPr/>
        <a:lstStyle/>
        <a:p>
          <a:r>
            <a:rPr lang="en-GB" dirty="0"/>
            <a:t>Intermediate Apprenticeship</a:t>
          </a:r>
        </a:p>
      </dgm:t>
    </dgm:pt>
    <dgm:pt modelId="{5CA7A568-9FCB-4956-A430-15453E006A81}" type="parTrans" cxnId="{907DF802-AC5F-486A-85C3-6D30C1065C1E}">
      <dgm:prSet/>
      <dgm:spPr/>
      <dgm:t>
        <a:bodyPr/>
        <a:lstStyle/>
        <a:p>
          <a:endParaRPr lang="en-GB"/>
        </a:p>
      </dgm:t>
    </dgm:pt>
    <dgm:pt modelId="{6DA81EDF-BD2A-42D6-82E7-DCC95CD1F0CD}" type="sibTrans" cxnId="{907DF802-AC5F-486A-85C3-6D30C1065C1E}">
      <dgm:prSet/>
      <dgm:spPr/>
      <dgm:t>
        <a:bodyPr/>
        <a:lstStyle/>
        <a:p>
          <a:endParaRPr lang="en-GB"/>
        </a:p>
      </dgm:t>
    </dgm:pt>
    <dgm:pt modelId="{21A112F4-4DD2-4806-A168-F7D1D379B159}">
      <dgm:prSet phldrT="[Text]"/>
      <dgm:spPr/>
      <dgm:t>
        <a:bodyPr/>
        <a:lstStyle/>
        <a:p>
          <a:r>
            <a:rPr lang="en-GB" dirty="0"/>
            <a:t>Advanced Apprenticeship</a:t>
          </a:r>
        </a:p>
      </dgm:t>
    </dgm:pt>
    <dgm:pt modelId="{1D92CA8C-9A7B-4DDE-A050-4857FDBB0921}" type="parTrans" cxnId="{50B2BBE5-31D9-44B1-863A-2FE18DA5F8F0}">
      <dgm:prSet/>
      <dgm:spPr/>
      <dgm:t>
        <a:bodyPr/>
        <a:lstStyle/>
        <a:p>
          <a:endParaRPr lang="en-GB"/>
        </a:p>
      </dgm:t>
    </dgm:pt>
    <dgm:pt modelId="{388BE904-77A5-416E-9064-9FEF027BFBF6}" type="sibTrans" cxnId="{50B2BBE5-31D9-44B1-863A-2FE18DA5F8F0}">
      <dgm:prSet/>
      <dgm:spPr/>
      <dgm:t>
        <a:bodyPr/>
        <a:lstStyle/>
        <a:p>
          <a:endParaRPr lang="en-GB"/>
        </a:p>
      </dgm:t>
    </dgm:pt>
    <dgm:pt modelId="{B818BC58-ABAB-45C0-9512-407D91ADEB61}">
      <dgm:prSet phldrT="[Text]"/>
      <dgm:spPr/>
      <dgm:t>
        <a:bodyPr/>
        <a:lstStyle/>
        <a:p>
          <a:endParaRPr lang="en-GB" dirty="0"/>
        </a:p>
        <a:p>
          <a:r>
            <a:rPr lang="en-GB" dirty="0"/>
            <a:t>Higher Apprenticeship</a:t>
          </a:r>
        </a:p>
      </dgm:t>
    </dgm:pt>
    <dgm:pt modelId="{9DB54431-44B9-49A7-8FD1-C528AC75CDF5}" type="parTrans" cxnId="{13E866E4-5FC0-436C-9497-5E25B2E845DF}">
      <dgm:prSet/>
      <dgm:spPr/>
      <dgm:t>
        <a:bodyPr/>
        <a:lstStyle/>
        <a:p>
          <a:endParaRPr lang="en-GB"/>
        </a:p>
      </dgm:t>
    </dgm:pt>
    <dgm:pt modelId="{49DCFA5D-EB11-4F68-8E80-5EECAB8B7F7F}" type="sibTrans" cxnId="{13E866E4-5FC0-436C-9497-5E25B2E845DF}">
      <dgm:prSet/>
      <dgm:spPr/>
      <dgm:t>
        <a:bodyPr/>
        <a:lstStyle/>
        <a:p>
          <a:endParaRPr lang="en-GB"/>
        </a:p>
      </dgm:t>
    </dgm:pt>
    <dgm:pt modelId="{EC58F02D-D680-4E22-A76C-55FDCA197C62}">
      <dgm:prSet phldrT="[Text]"/>
      <dgm:spPr/>
      <dgm:t>
        <a:bodyPr/>
        <a:lstStyle/>
        <a:p>
          <a:r>
            <a:rPr lang="en-GB" dirty="0"/>
            <a:t>Degree</a:t>
          </a:r>
        </a:p>
      </dgm:t>
    </dgm:pt>
    <dgm:pt modelId="{0BA3641F-EB1C-4499-803D-59F26C2F805A}" type="parTrans" cxnId="{914CA549-14F6-445B-A636-F3F7DC233510}">
      <dgm:prSet/>
      <dgm:spPr/>
      <dgm:t>
        <a:bodyPr/>
        <a:lstStyle/>
        <a:p>
          <a:endParaRPr lang="en-GB"/>
        </a:p>
      </dgm:t>
    </dgm:pt>
    <dgm:pt modelId="{AEF3D0F0-D1FC-4B1F-8C5D-5066C9D2C384}" type="sibTrans" cxnId="{914CA549-14F6-445B-A636-F3F7DC233510}">
      <dgm:prSet/>
      <dgm:spPr/>
      <dgm:t>
        <a:bodyPr/>
        <a:lstStyle/>
        <a:p>
          <a:endParaRPr lang="en-GB"/>
        </a:p>
      </dgm:t>
    </dgm:pt>
    <dgm:pt modelId="{293217DC-A07E-41AB-91D7-E9DC646891DE}">
      <dgm:prSet phldrT="[Text]"/>
      <dgm:spPr/>
      <dgm:t>
        <a:bodyPr/>
        <a:lstStyle/>
        <a:p>
          <a:endParaRPr lang="en-GB"/>
        </a:p>
      </dgm:t>
    </dgm:pt>
    <dgm:pt modelId="{02396EA4-6C35-48CA-877E-8B3823065C08}" type="parTrans" cxnId="{32AC13F5-1F85-4879-9EFE-6376637DFC19}">
      <dgm:prSet/>
      <dgm:spPr/>
      <dgm:t>
        <a:bodyPr/>
        <a:lstStyle/>
        <a:p>
          <a:endParaRPr lang="en-GB"/>
        </a:p>
      </dgm:t>
    </dgm:pt>
    <dgm:pt modelId="{1FF1E214-3D64-461A-9481-4D53E44B9065}" type="sibTrans" cxnId="{32AC13F5-1F85-4879-9EFE-6376637DFC19}">
      <dgm:prSet/>
      <dgm:spPr/>
      <dgm:t>
        <a:bodyPr/>
        <a:lstStyle/>
        <a:p>
          <a:endParaRPr lang="en-GB"/>
        </a:p>
      </dgm:t>
    </dgm:pt>
    <dgm:pt modelId="{331148A6-4571-4027-AD3F-AC9730B9CA80}">
      <dgm:prSet phldrT="[Text]"/>
      <dgm:spPr/>
      <dgm:t>
        <a:bodyPr/>
        <a:lstStyle/>
        <a:p>
          <a:r>
            <a:rPr lang="en-GB" dirty="0"/>
            <a:t>Traineeships</a:t>
          </a:r>
        </a:p>
      </dgm:t>
    </dgm:pt>
    <dgm:pt modelId="{73420CB3-2F74-405A-A836-BCD2BF1EC81C}" type="parTrans" cxnId="{0CACFAA9-F984-479C-B920-BAB9752CC81C}">
      <dgm:prSet/>
      <dgm:spPr/>
      <dgm:t>
        <a:bodyPr/>
        <a:lstStyle/>
        <a:p>
          <a:endParaRPr lang="en-GB"/>
        </a:p>
      </dgm:t>
    </dgm:pt>
    <dgm:pt modelId="{2554549E-2A7E-49E7-8B7F-88EDB034E47E}" type="sibTrans" cxnId="{0CACFAA9-F984-479C-B920-BAB9752CC81C}">
      <dgm:prSet/>
      <dgm:spPr/>
      <dgm:t>
        <a:bodyPr/>
        <a:lstStyle/>
        <a:p>
          <a:endParaRPr lang="en-GB"/>
        </a:p>
      </dgm:t>
    </dgm:pt>
    <dgm:pt modelId="{3D595040-66BB-4284-BA67-2B49A601958C}" type="pres">
      <dgm:prSet presAssocID="{23D67A26-41FB-41CA-BC01-C66C211C5D3E}" presName="arrowDiagram" presStyleCnt="0">
        <dgm:presLayoutVars>
          <dgm:chMax val="5"/>
          <dgm:dir/>
          <dgm:resizeHandles val="exact"/>
        </dgm:presLayoutVars>
      </dgm:prSet>
      <dgm:spPr/>
    </dgm:pt>
    <dgm:pt modelId="{7B4B2DEA-7CC1-4AD1-9D2C-DD34304A3253}" type="pres">
      <dgm:prSet presAssocID="{23D67A26-41FB-41CA-BC01-C66C211C5D3E}" presName="arrow" presStyleLbl="bgShp" presStyleIdx="0" presStyleCnt="1" custScaleX="107143"/>
      <dgm:spPr/>
    </dgm:pt>
    <dgm:pt modelId="{846C9167-0B4D-4917-9E05-5F457E91DDDD}" type="pres">
      <dgm:prSet presAssocID="{23D67A26-41FB-41CA-BC01-C66C211C5D3E}" presName="arrowDiagram5" presStyleCnt="0"/>
      <dgm:spPr/>
    </dgm:pt>
    <dgm:pt modelId="{65C7B42A-C648-4A0A-9D10-7ADC88DE48B7}" type="pres">
      <dgm:prSet presAssocID="{331148A6-4571-4027-AD3F-AC9730B9CA80}" presName="bullet5a" presStyleLbl="node1" presStyleIdx="0" presStyleCnt="5" custScaleX="200567" custScaleY="175143" custLinFactX="-20187" custLinFactNeighborX="-100000" custLinFactNeighborY="-23248"/>
      <dgm:spPr/>
    </dgm:pt>
    <dgm:pt modelId="{ACC0277D-3759-491E-A369-730FE9635BF7}" type="pres">
      <dgm:prSet presAssocID="{331148A6-4571-4027-AD3F-AC9730B9CA80}" presName="textBox5a" presStyleLbl="revTx" presStyleIdx="0" presStyleCnt="5" custScaleX="98260" custScaleY="2970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A362D8E-343C-4984-B7E5-AC73D0DEE8C4}" type="pres">
      <dgm:prSet presAssocID="{CD7CCA0B-372E-472E-BFF9-6F1101567474}" presName="bullet5b" presStyleLbl="node1" presStyleIdx="1" presStyleCnt="5" custScaleX="172754" custScaleY="148008" custLinFactNeighborX="-15190" custLinFactNeighborY="-18613"/>
      <dgm:spPr/>
    </dgm:pt>
    <dgm:pt modelId="{07ACAB72-F849-4E79-98D9-85CB7C92382A}" type="pres">
      <dgm:prSet presAssocID="{CD7CCA0B-372E-472E-BFF9-6F1101567474}" presName="textBox5b" presStyleLbl="revTx" presStyleIdx="1" presStyleCnt="5" custScaleX="89878" custScaleY="5946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1BE718F-3D92-4F71-9F4D-C91F78B1C33B}" type="pres">
      <dgm:prSet presAssocID="{21A112F4-4DD2-4806-A168-F7D1D379B159}" presName="bullet5c" presStyleLbl="node1" presStyleIdx="2" presStyleCnt="5" custScaleX="136005" custScaleY="136006" custLinFactNeighborX="9714" custLinFactNeighborY="-13293"/>
      <dgm:spPr/>
    </dgm:pt>
    <dgm:pt modelId="{54A03BBC-45B1-4236-9D15-DC115301561C}" type="pres">
      <dgm:prSet presAssocID="{21A112F4-4DD2-4806-A168-F7D1D379B159}" presName="textBox5c" presStyleLbl="revTx" presStyleIdx="2" presStyleCnt="5" custScaleX="75265" custScaleY="7793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5CA04DC-832E-4CD7-AE0F-2AF29A5098F5}" type="pres">
      <dgm:prSet presAssocID="{B818BC58-ABAB-45C0-9512-407D91ADEB61}" presName="bullet5d" presStyleLbl="node1" presStyleIdx="3" presStyleCnt="5" custLinFactNeighborX="14149" custLinFactNeighborY="-1631"/>
      <dgm:spPr/>
    </dgm:pt>
    <dgm:pt modelId="{E2455F86-7643-453E-B7B6-D70CD6165249}" type="pres">
      <dgm:prSet presAssocID="{B818BC58-ABAB-45C0-9512-407D91ADEB61}" presName="textBox5d" presStyleLbl="revTx" presStyleIdx="3" presStyleCnt="5" custScaleX="119730" custScaleY="7401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07BBD59-CC2D-463D-BE38-6265E4C5922B}" type="pres">
      <dgm:prSet presAssocID="{EC58F02D-D680-4E22-A76C-55FDCA197C62}" presName="bullet5e" presStyleLbl="node1" presStyleIdx="4" presStyleCnt="5"/>
      <dgm:spPr/>
    </dgm:pt>
    <dgm:pt modelId="{4459EECC-2FBE-424A-B92B-EC78DA68D3DB}" type="pres">
      <dgm:prSet presAssocID="{EC58F02D-D680-4E22-A76C-55FDCA197C62}" presName="textBox5e" presStyleLbl="revTx" presStyleIdx="4" presStyleCnt="5" custScaleX="140760" custScaleY="6592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95680D1C-C47B-4800-B225-CB584F918ED0}" type="presOf" srcId="{23D67A26-41FB-41CA-BC01-C66C211C5D3E}" destId="{3D595040-66BB-4284-BA67-2B49A601958C}" srcOrd="0" destOrd="0" presId="urn:microsoft.com/office/officeart/2005/8/layout/arrow2"/>
    <dgm:cxn modelId="{0CACFAA9-F984-479C-B920-BAB9752CC81C}" srcId="{23D67A26-41FB-41CA-BC01-C66C211C5D3E}" destId="{331148A6-4571-4027-AD3F-AC9730B9CA80}" srcOrd="0" destOrd="0" parTransId="{73420CB3-2F74-405A-A836-BCD2BF1EC81C}" sibTransId="{2554549E-2A7E-49E7-8B7F-88EDB034E47E}"/>
    <dgm:cxn modelId="{D2E99819-F305-41ED-B42A-EE1CFCDE4A67}" type="presOf" srcId="{EC58F02D-D680-4E22-A76C-55FDCA197C62}" destId="{4459EECC-2FBE-424A-B92B-EC78DA68D3DB}" srcOrd="0" destOrd="0" presId="urn:microsoft.com/office/officeart/2005/8/layout/arrow2"/>
    <dgm:cxn modelId="{914CA549-14F6-445B-A636-F3F7DC233510}" srcId="{23D67A26-41FB-41CA-BC01-C66C211C5D3E}" destId="{EC58F02D-D680-4E22-A76C-55FDCA197C62}" srcOrd="4" destOrd="0" parTransId="{0BA3641F-EB1C-4499-803D-59F26C2F805A}" sibTransId="{AEF3D0F0-D1FC-4B1F-8C5D-5066C9D2C384}"/>
    <dgm:cxn modelId="{50B2BBE5-31D9-44B1-863A-2FE18DA5F8F0}" srcId="{23D67A26-41FB-41CA-BC01-C66C211C5D3E}" destId="{21A112F4-4DD2-4806-A168-F7D1D379B159}" srcOrd="2" destOrd="0" parTransId="{1D92CA8C-9A7B-4DDE-A050-4857FDBB0921}" sibTransId="{388BE904-77A5-416E-9064-9FEF027BFBF6}"/>
    <dgm:cxn modelId="{907DF802-AC5F-486A-85C3-6D30C1065C1E}" srcId="{23D67A26-41FB-41CA-BC01-C66C211C5D3E}" destId="{CD7CCA0B-372E-472E-BFF9-6F1101567474}" srcOrd="1" destOrd="0" parTransId="{5CA7A568-9FCB-4956-A430-15453E006A81}" sibTransId="{6DA81EDF-BD2A-42D6-82E7-DCC95CD1F0CD}"/>
    <dgm:cxn modelId="{32AC13F5-1F85-4879-9EFE-6376637DFC19}" srcId="{23D67A26-41FB-41CA-BC01-C66C211C5D3E}" destId="{293217DC-A07E-41AB-91D7-E9DC646891DE}" srcOrd="5" destOrd="0" parTransId="{02396EA4-6C35-48CA-877E-8B3823065C08}" sibTransId="{1FF1E214-3D64-461A-9481-4D53E44B9065}"/>
    <dgm:cxn modelId="{13E866E4-5FC0-436C-9497-5E25B2E845DF}" srcId="{23D67A26-41FB-41CA-BC01-C66C211C5D3E}" destId="{B818BC58-ABAB-45C0-9512-407D91ADEB61}" srcOrd="3" destOrd="0" parTransId="{9DB54431-44B9-49A7-8FD1-C528AC75CDF5}" sibTransId="{49DCFA5D-EB11-4F68-8E80-5EECAB8B7F7F}"/>
    <dgm:cxn modelId="{1B448010-64EC-4BF3-9AB6-844CE4FA0281}" type="presOf" srcId="{B818BC58-ABAB-45C0-9512-407D91ADEB61}" destId="{E2455F86-7643-453E-B7B6-D70CD6165249}" srcOrd="0" destOrd="0" presId="urn:microsoft.com/office/officeart/2005/8/layout/arrow2"/>
    <dgm:cxn modelId="{4D112840-A0F1-46BB-BB46-C94B0DB0A258}" type="presOf" srcId="{CD7CCA0B-372E-472E-BFF9-6F1101567474}" destId="{07ACAB72-F849-4E79-98D9-85CB7C92382A}" srcOrd="0" destOrd="0" presId="urn:microsoft.com/office/officeart/2005/8/layout/arrow2"/>
    <dgm:cxn modelId="{F66F741F-7E80-4F5F-9AD5-680BC93B8A04}" type="presOf" srcId="{21A112F4-4DD2-4806-A168-F7D1D379B159}" destId="{54A03BBC-45B1-4236-9D15-DC115301561C}" srcOrd="0" destOrd="0" presId="urn:microsoft.com/office/officeart/2005/8/layout/arrow2"/>
    <dgm:cxn modelId="{630307BB-CAB9-40A2-BFCD-B1D71A8098B3}" type="presOf" srcId="{331148A6-4571-4027-AD3F-AC9730B9CA80}" destId="{ACC0277D-3759-491E-A369-730FE9635BF7}" srcOrd="0" destOrd="0" presId="urn:microsoft.com/office/officeart/2005/8/layout/arrow2"/>
    <dgm:cxn modelId="{301B7A00-C2AD-4148-9C9A-2400C7FF5378}" type="presParOf" srcId="{3D595040-66BB-4284-BA67-2B49A601958C}" destId="{7B4B2DEA-7CC1-4AD1-9D2C-DD34304A3253}" srcOrd="0" destOrd="0" presId="urn:microsoft.com/office/officeart/2005/8/layout/arrow2"/>
    <dgm:cxn modelId="{10261B99-F04A-416A-A4AA-D1FF624133CC}" type="presParOf" srcId="{3D595040-66BB-4284-BA67-2B49A601958C}" destId="{846C9167-0B4D-4917-9E05-5F457E91DDDD}" srcOrd="1" destOrd="0" presId="urn:microsoft.com/office/officeart/2005/8/layout/arrow2"/>
    <dgm:cxn modelId="{513B3F93-4944-4CD8-9DC3-6E8DA98742E1}" type="presParOf" srcId="{846C9167-0B4D-4917-9E05-5F457E91DDDD}" destId="{65C7B42A-C648-4A0A-9D10-7ADC88DE48B7}" srcOrd="0" destOrd="0" presId="urn:microsoft.com/office/officeart/2005/8/layout/arrow2"/>
    <dgm:cxn modelId="{000D1D60-C2E5-4542-B69F-9145E20C011D}" type="presParOf" srcId="{846C9167-0B4D-4917-9E05-5F457E91DDDD}" destId="{ACC0277D-3759-491E-A369-730FE9635BF7}" srcOrd="1" destOrd="0" presId="urn:microsoft.com/office/officeart/2005/8/layout/arrow2"/>
    <dgm:cxn modelId="{1D43EBD0-3CC2-43C7-B240-6F767307D010}" type="presParOf" srcId="{846C9167-0B4D-4917-9E05-5F457E91DDDD}" destId="{BA362D8E-343C-4984-B7E5-AC73D0DEE8C4}" srcOrd="2" destOrd="0" presId="urn:microsoft.com/office/officeart/2005/8/layout/arrow2"/>
    <dgm:cxn modelId="{74455C87-DCFA-4A3A-9F22-3D908F8F42ED}" type="presParOf" srcId="{846C9167-0B4D-4917-9E05-5F457E91DDDD}" destId="{07ACAB72-F849-4E79-98D9-85CB7C92382A}" srcOrd="3" destOrd="0" presId="urn:microsoft.com/office/officeart/2005/8/layout/arrow2"/>
    <dgm:cxn modelId="{27EDD780-BFCA-4ABB-A9F4-756D7FCA62A0}" type="presParOf" srcId="{846C9167-0B4D-4917-9E05-5F457E91DDDD}" destId="{41BE718F-3D92-4F71-9F4D-C91F78B1C33B}" srcOrd="4" destOrd="0" presId="urn:microsoft.com/office/officeart/2005/8/layout/arrow2"/>
    <dgm:cxn modelId="{959BBBB1-4E62-40D2-A704-BA0814DB0DF2}" type="presParOf" srcId="{846C9167-0B4D-4917-9E05-5F457E91DDDD}" destId="{54A03BBC-45B1-4236-9D15-DC115301561C}" srcOrd="5" destOrd="0" presId="urn:microsoft.com/office/officeart/2005/8/layout/arrow2"/>
    <dgm:cxn modelId="{40BE8609-2FBA-4A61-98C1-F13AF391AB73}" type="presParOf" srcId="{846C9167-0B4D-4917-9E05-5F457E91DDDD}" destId="{F5CA04DC-832E-4CD7-AE0F-2AF29A5098F5}" srcOrd="6" destOrd="0" presId="urn:microsoft.com/office/officeart/2005/8/layout/arrow2"/>
    <dgm:cxn modelId="{BC5B0A23-FBD1-4A21-8C52-4220C13017F3}" type="presParOf" srcId="{846C9167-0B4D-4917-9E05-5F457E91DDDD}" destId="{E2455F86-7643-453E-B7B6-D70CD6165249}" srcOrd="7" destOrd="0" presId="urn:microsoft.com/office/officeart/2005/8/layout/arrow2"/>
    <dgm:cxn modelId="{7FD031E4-5467-4C47-951C-27A385918B3B}" type="presParOf" srcId="{846C9167-0B4D-4917-9E05-5F457E91DDDD}" destId="{407BBD59-CC2D-463D-BE38-6265E4C5922B}" srcOrd="8" destOrd="0" presId="urn:microsoft.com/office/officeart/2005/8/layout/arrow2"/>
    <dgm:cxn modelId="{247F7C0E-08C6-483F-A22F-0DD55A30AA10}" type="presParOf" srcId="{846C9167-0B4D-4917-9E05-5F457E91DDDD}" destId="{4459EECC-2FBE-424A-B92B-EC78DA68D3DB}" srcOrd="9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4B2DEA-7CC1-4AD1-9D2C-DD34304A3253}">
      <dsp:nvSpPr>
        <dsp:cNvPr id="0" name=""/>
        <dsp:cNvSpPr/>
      </dsp:nvSpPr>
      <dsp:spPr>
        <a:xfrm>
          <a:off x="-171532" y="0"/>
          <a:ext cx="8928190" cy="5208104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C7B42A-C648-4A0A-9D10-7ADC88DE48B7}">
      <dsp:nvSpPr>
        <dsp:cNvPr id="0" name=""/>
        <dsp:cNvSpPr/>
      </dsp:nvSpPr>
      <dsp:spPr>
        <a:xfrm>
          <a:off x="620155" y="3756180"/>
          <a:ext cx="384403" cy="33567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C0277D-3759-491E-A369-730FE9635BF7}">
      <dsp:nvSpPr>
        <dsp:cNvPr id="0" name=""/>
        <dsp:cNvSpPr/>
      </dsp:nvSpPr>
      <dsp:spPr>
        <a:xfrm>
          <a:off x="1052202" y="4404251"/>
          <a:ext cx="1072624" cy="3681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556" tIns="0" rIns="0" bIns="0" numCol="1" spcCol="1270" anchor="t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kern="1200" dirty="0"/>
            <a:t>Traineeships</a:t>
          </a:r>
        </a:p>
      </dsp:txBody>
      <dsp:txXfrm>
        <a:off x="1052202" y="4404251"/>
        <a:ext cx="1072624" cy="368177"/>
      </dsp:txXfrm>
    </dsp:sp>
    <dsp:sp modelId="{BA362D8E-343C-4984-B7E5-AC73D0DEE8C4}">
      <dsp:nvSpPr>
        <dsp:cNvPr id="0" name=""/>
        <dsp:cNvSpPr/>
      </dsp:nvSpPr>
      <dsp:spPr>
        <a:xfrm>
          <a:off x="1829636" y="2748069"/>
          <a:ext cx="518239" cy="44400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ACAB72-F849-4E79-98D9-85CB7C92382A}">
      <dsp:nvSpPr>
        <dsp:cNvPr id="0" name=""/>
        <dsp:cNvSpPr/>
      </dsp:nvSpPr>
      <dsp:spPr>
        <a:xfrm>
          <a:off x="2204331" y="3468152"/>
          <a:ext cx="1243257" cy="12977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8957" tIns="0" rIns="0" bIns="0" numCol="1" spcCol="1270" anchor="t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kern="1200" dirty="0"/>
            <a:t>Intermediate Apprenticeship</a:t>
          </a:r>
        </a:p>
      </dsp:txBody>
      <dsp:txXfrm>
        <a:off x="2204331" y="3468152"/>
        <a:ext cx="1243257" cy="1297708"/>
      </dsp:txXfrm>
    </dsp:sp>
    <dsp:sp modelId="{41BE718F-3D92-4F71-9F4D-C91F78B1C33B}">
      <dsp:nvSpPr>
        <dsp:cNvPr id="0" name=""/>
        <dsp:cNvSpPr/>
      </dsp:nvSpPr>
      <dsp:spPr>
        <a:xfrm>
          <a:off x="3284452" y="1955979"/>
          <a:ext cx="543996" cy="5440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A03BBC-45B1-4236-9D15-DC115301561C}">
      <dsp:nvSpPr>
        <dsp:cNvPr id="0" name=""/>
        <dsp:cNvSpPr/>
      </dsp:nvSpPr>
      <dsp:spPr>
        <a:xfrm>
          <a:off x="3716498" y="2604051"/>
          <a:ext cx="1210458" cy="22811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1942" tIns="0" rIns="0" bIns="0" numCol="1" spcCol="1270" anchor="t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kern="1200" dirty="0"/>
            <a:t>Advanced Apprenticeship</a:t>
          </a:r>
        </a:p>
      </dsp:txBody>
      <dsp:txXfrm>
        <a:off x="3716498" y="2604051"/>
        <a:ext cx="1210458" cy="2281151"/>
      </dsp:txXfrm>
    </dsp:sp>
    <dsp:sp modelId="{F5CA04DC-832E-4CD7-AE0F-2AF29A5098F5}">
      <dsp:nvSpPr>
        <dsp:cNvPr id="0" name=""/>
        <dsp:cNvSpPr/>
      </dsp:nvSpPr>
      <dsp:spPr>
        <a:xfrm>
          <a:off x="4940637" y="1451925"/>
          <a:ext cx="516643" cy="51664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455F86-7643-453E-B7B6-D70CD6165249}">
      <dsp:nvSpPr>
        <dsp:cNvPr id="0" name=""/>
        <dsp:cNvSpPr/>
      </dsp:nvSpPr>
      <dsp:spPr>
        <a:xfrm>
          <a:off x="4961449" y="2172003"/>
          <a:ext cx="1995412" cy="25827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3759" tIns="0" rIns="0" bIns="0" numCol="1" spcCol="1270" anchor="t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100" kern="1200" dirty="0"/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kern="1200" dirty="0"/>
            <a:t>Higher Apprenticeship</a:t>
          </a:r>
        </a:p>
      </dsp:txBody>
      <dsp:txXfrm>
        <a:off x="4961449" y="2172003"/>
        <a:ext cx="1995412" cy="2582771"/>
      </dsp:txXfrm>
    </dsp:sp>
    <dsp:sp modelId="{407BBD59-CC2D-463D-BE38-6265E4C5922B}">
      <dsp:nvSpPr>
        <dsp:cNvPr id="0" name=""/>
        <dsp:cNvSpPr/>
      </dsp:nvSpPr>
      <dsp:spPr>
        <a:xfrm>
          <a:off x="6463300" y="1045787"/>
          <a:ext cx="658304" cy="65830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59EECC-2FBE-424A-B92B-EC78DA68D3DB}">
      <dsp:nvSpPr>
        <dsp:cNvPr id="0" name=""/>
        <dsp:cNvSpPr/>
      </dsp:nvSpPr>
      <dsp:spPr>
        <a:xfrm>
          <a:off x="6452800" y="2027995"/>
          <a:ext cx="2345896" cy="25270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8822" tIns="0" rIns="0" bIns="0" numCol="1" spcCol="1270" anchor="t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kern="1200" dirty="0"/>
            <a:t>Degree</a:t>
          </a:r>
        </a:p>
      </dsp:txBody>
      <dsp:txXfrm>
        <a:off x="6452800" y="2027995"/>
        <a:ext cx="2345896" cy="25270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865390-0F03-4049-83FA-D32AA7353A6B}" type="datetimeFigureOut">
              <a:rPr lang="en-GB" smtClean="0"/>
              <a:t>08/06/2022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D058BA-8EA8-4BCF-88E5-D876EA6A79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9413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3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3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715153"/>
            <a:ext cx="5438140" cy="44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53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583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53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43" y="9428583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F1952BB0-6747-42F9-A1FD-D2E07BF5012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760229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F3627345-DDEE-49ED-8345-FD28FCD9BA3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C33536A-241F-4017-B08E-776E1DE46991}" type="slidenum">
              <a:rPr lang="en-GB" altLang="en-US"/>
              <a:pPr>
                <a:spcBef>
                  <a:spcPct val="0"/>
                </a:spcBef>
              </a:pPr>
              <a:t>4</a:t>
            </a:fld>
            <a:endParaRPr lang="en-GB" altLang="en-US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725BEADC-55FD-463E-92CC-52DBAB39DEB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416FC106-9E5E-4419-85F9-6E55A9AC84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08605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spcBef>
                <a:spcPct val="0"/>
              </a:spcBef>
            </a:pPr>
            <a:endParaRPr lang="en-GB" altLang="en-US" dirty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7575"/>
            <a:fld id="{33EBECDE-9E7A-47C5-849F-5F3EDF4ACC80}" type="slidenum">
              <a:rPr lang="en-GB" altLang="en-US" smtClean="0">
                <a:latin typeface="Calibri" pitchFamily="34" charset="0"/>
              </a:rPr>
              <a:pPr defTabSz="917575"/>
              <a:t>5</a:t>
            </a:fld>
            <a:endParaRPr lang="en-GB" altLang="en-US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19877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>
            <a:extLst>
              <a:ext uri="{FF2B5EF4-FFF2-40B4-BE49-F238E27FC236}">
                <a16:creationId xmlns:a16="http://schemas.microsoft.com/office/drawing/2014/main" id="{CA174BE1-52E7-4DE6-8632-34D956F6C6E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es Placeholder 2">
            <a:extLst>
              <a:ext uri="{FF2B5EF4-FFF2-40B4-BE49-F238E27FC236}">
                <a16:creationId xmlns:a16="http://schemas.microsoft.com/office/drawing/2014/main" id="{D0D7FCD6-A096-4EE5-B673-6E13E2FCA17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 rtlCol="0"/>
          <a:lstStyle/>
          <a:p>
            <a:pPr>
              <a:defRPr/>
            </a:pPr>
            <a:endParaRPr lang="en-US" sz="1250" dirty="0">
              <a:latin typeface="Arial" pitchFamily="34" charset="0"/>
              <a:ea typeface="+mn-ea"/>
            </a:endParaRPr>
          </a:p>
        </p:txBody>
      </p:sp>
      <p:sp>
        <p:nvSpPr>
          <p:cNvPr id="20484" name="Slide Number Placeholder 3">
            <a:extLst>
              <a:ext uri="{FF2B5EF4-FFF2-40B4-BE49-F238E27FC236}">
                <a16:creationId xmlns:a16="http://schemas.microsoft.com/office/drawing/2014/main" id="{4A8D214B-2E45-4EAC-820D-B3FADC2A56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1DAF16E-3062-45A5-A614-92ABED819D3E}" type="slidenum">
              <a:rPr lang="en-GB" altLang="en-US"/>
              <a:pPr eaLnBrk="1" hangingPunct="1"/>
              <a:t>6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804019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C3F094-120F-498F-83FD-6863F0BE2604}" type="slidenum">
              <a:rPr lang="en-GB" altLang="en-US" smtClean="0"/>
              <a:pPr/>
              <a:t>8</a:t>
            </a:fld>
            <a:endParaRPr lang="en-GB" altLang="en-US"/>
          </a:p>
        </p:txBody>
      </p:sp>
      <p:sp>
        <p:nvSpPr>
          <p:cNvPr id="31747" name="Rectangle 7"/>
          <p:cNvSpPr txBox="1">
            <a:spLocks noGrp="1" noChangeArrowheads="1"/>
          </p:cNvSpPr>
          <p:nvPr/>
        </p:nvSpPr>
        <p:spPr bwMode="auto">
          <a:xfrm>
            <a:off x="3850443" y="9428583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3" tIns="45712" rIns="91423" bIns="45712" anchor="b"/>
          <a:lstStyle/>
          <a:p>
            <a:pPr algn="r"/>
            <a:fld id="{0421E150-6908-49F2-A498-094118B5336A}" type="slidenum">
              <a:rPr lang="en-GB" altLang="en-US" sz="1200">
                <a:ea typeface="MS PGothic" pitchFamily="34" charset="-128"/>
              </a:rPr>
              <a:pPr algn="r"/>
              <a:t>8</a:t>
            </a:fld>
            <a:endParaRPr lang="en-GB" altLang="en-US" sz="1200">
              <a:ea typeface="MS PGothic" pitchFamily="34" charset="-128"/>
            </a:endParaRPr>
          </a:p>
        </p:txBody>
      </p:sp>
      <p:sp>
        <p:nvSpPr>
          <p:cNvPr id="3174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2525" cy="3722687"/>
          </a:xfrm>
          <a:ln/>
        </p:spPr>
      </p:sp>
      <p:sp>
        <p:nvSpPr>
          <p:cNvPr id="3174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1423" tIns="45712" rIns="91423" bIns="45712"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131761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>
            <a:extLst>
              <a:ext uri="{FF2B5EF4-FFF2-40B4-BE49-F238E27FC236}">
                <a16:creationId xmlns:a16="http://schemas.microsoft.com/office/drawing/2014/main" id="{0AC35C67-DEDB-48B7-B23E-EA0AD71E35A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Notes Placeholder 2">
            <a:extLst>
              <a:ext uri="{FF2B5EF4-FFF2-40B4-BE49-F238E27FC236}">
                <a16:creationId xmlns:a16="http://schemas.microsoft.com/office/drawing/2014/main" id="{ED9B56A8-40F9-4CD3-A6F3-D671207DD0D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24580" name="Slide Number Placeholder 3">
            <a:extLst>
              <a:ext uri="{FF2B5EF4-FFF2-40B4-BE49-F238E27FC236}">
                <a16:creationId xmlns:a16="http://schemas.microsoft.com/office/drawing/2014/main" id="{23E66FA2-2BB6-4972-8F5A-AB569DDEE5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612D01E-5F72-4928-82CB-442211993502}" type="slidenum">
              <a:rPr lang="en-GB" altLang="en-US"/>
              <a:pPr eaLnBrk="1" hangingPunct="1"/>
              <a:t>9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875962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>
            <a:extLst>
              <a:ext uri="{FF2B5EF4-FFF2-40B4-BE49-F238E27FC236}">
                <a16:creationId xmlns:a16="http://schemas.microsoft.com/office/drawing/2014/main" id="{50B0B0F3-45CC-4F3C-9385-D82FA119707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Notes Placeholder 2">
            <a:extLst>
              <a:ext uri="{FF2B5EF4-FFF2-40B4-BE49-F238E27FC236}">
                <a16:creationId xmlns:a16="http://schemas.microsoft.com/office/drawing/2014/main" id="{0E7C78DE-49EF-4283-8311-1F7A37BE6E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>
              <a:latin typeface="Arial" panose="020B0604020202020204" pitchFamily="34" charset="0"/>
            </a:endParaRPr>
          </a:p>
        </p:txBody>
      </p:sp>
      <p:sp>
        <p:nvSpPr>
          <p:cNvPr id="12292" name="Slide Number Placeholder 3">
            <a:extLst>
              <a:ext uri="{FF2B5EF4-FFF2-40B4-BE49-F238E27FC236}">
                <a16:creationId xmlns:a16="http://schemas.microsoft.com/office/drawing/2014/main" id="{AD3CDDE6-95AA-4419-8B17-2F0D69E47A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63F5476-5775-4FEA-9454-B9A58C7042E9}" type="slidenum">
              <a:rPr lang="en-GB" altLang="en-US"/>
              <a:pPr>
                <a:spcBef>
                  <a:spcPct val="0"/>
                </a:spcBef>
              </a:pPr>
              <a:t>10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843721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64C0ABD-A73B-49DD-880A-C2072396028A}" type="slidenum">
              <a:rPr lang="en-GB" smtClean="0"/>
              <a:pPr/>
              <a:t>12</a:t>
            </a:fld>
            <a:endParaRPr lang="en-GB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838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64C0ABD-A73B-49DD-880A-C2072396028A}" type="slidenum">
              <a:rPr lang="en-GB" smtClean="0"/>
              <a:pPr/>
              <a:t>13</a:t>
            </a:fld>
            <a:endParaRPr lang="en-GB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5852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C1ACE1-E49F-4C06-B72E-B40E2490036B}" type="slidenum">
              <a:rPr lang="en-GB" smtClean="0"/>
              <a:pPr/>
              <a:t>14</a:t>
            </a:fld>
            <a:endParaRPr lang="en-GB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9824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4BD178-B204-4B58-9BB7-8BE8BB66FD7E}" type="slidenum">
              <a:rPr lang="en-GB" altLang="en-US" smtClean="0"/>
              <a:pPr/>
              <a:t>15</a:t>
            </a:fld>
            <a:endParaRPr lang="en-GB" altLang="en-US"/>
          </a:p>
        </p:txBody>
      </p:sp>
      <p:sp>
        <p:nvSpPr>
          <p:cNvPr id="34819" name="Rectangle 7"/>
          <p:cNvSpPr txBox="1">
            <a:spLocks noGrp="1" noChangeArrowheads="1"/>
          </p:cNvSpPr>
          <p:nvPr/>
        </p:nvSpPr>
        <p:spPr bwMode="auto">
          <a:xfrm>
            <a:off x="3850443" y="9428583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3" tIns="45712" rIns="91423" bIns="45712" anchor="b"/>
          <a:lstStyle/>
          <a:p>
            <a:pPr algn="r"/>
            <a:fld id="{83993002-78F8-482A-B4F7-424E8D1AD79F}" type="slidenum">
              <a:rPr lang="en-GB" altLang="en-US" sz="1200">
                <a:ea typeface="MS PGothic" pitchFamily="34" charset="-128"/>
              </a:rPr>
              <a:pPr algn="r"/>
              <a:t>15</a:t>
            </a:fld>
            <a:endParaRPr lang="en-GB" altLang="en-US" sz="1200">
              <a:ea typeface="MS PGothic" pitchFamily="34" charset="-128"/>
            </a:endParaRPr>
          </a:p>
        </p:txBody>
      </p:sp>
      <p:sp>
        <p:nvSpPr>
          <p:cNvPr id="3482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2525" cy="3722687"/>
          </a:xfrm>
          <a:ln/>
        </p:spPr>
      </p:sp>
      <p:sp>
        <p:nvSpPr>
          <p:cNvPr id="3482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1423" tIns="45712" rIns="91423" bIns="45712"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031708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000" dirty="0"/>
          </a:p>
          <a:p>
            <a:pPr marL="173182" indent="-173182">
              <a:buFont typeface="Arial" panose="020B0604020202020204" pitchFamily="34" charset="0"/>
              <a:buChar char="•"/>
            </a:pPr>
            <a:endParaRPr lang="en-GB" sz="1000" dirty="0"/>
          </a:p>
          <a:p>
            <a:pPr marL="173182" indent="-173182">
              <a:buFont typeface="Arial" panose="020B0604020202020204" pitchFamily="34" charset="0"/>
              <a:buChar char="•"/>
            </a:pPr>
            <a:endParaRPr lang="en-GB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1DF199-9D2A-4CF3-8D0C-0B7DFCDC9BEE}" type="slidenum">
              <a:rPr lang="en-GB" smtClean="0"/>
              <a:t>17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842444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74EA1C-BB78-4224-8C55-DA0A1F3E203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28C4F5-E9BC-4F11-BF4C-5BBAA0B43A2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CAE038-4DDF-45C4-A628-12D90F430AB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86C3B5-F6A1-4DD5-8DB7-86C96A927B2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894BDD-B0BC-4584-9C78-66415CCB662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F89C06-8948-48DC-880D-6A1C2BB70B2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13257A-EC73-4D8E-8FEA-910E756B151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D3B5A0-66E9-4A4C-AF8C-F5645083A91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99115E-507C-41E2-A979-0149DFCE68A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4B4D7A-A9EB-4B6A-BBC9-7FD28CABFA5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768F34-FB84-4137-AE48-7E739A8AFFB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BEB58F-2508-44C6-B89A-5C0A66B522C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7D2509-AFFF-43B5-ADD7-4F0994A50DD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4C88B8-6493-427B-8D1F-34DA53ACB87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ov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59533" y="368662"/>
            <a:ext cx="4608512" cy="600164"/>
          </a:xfrm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algn="l">
              <a:defRPr sz="1950" b="1">
                <a:ln>
                  <a:noFill/>
                </a:ln>
                <a:solidFill>
                  <a:srgbClr val="2F8FD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5974696"/>
            <a:ext cx="1215031" cy="62265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096E83E-6D83-4395-8329-FD3E12CA78B8}"/>
              </a:ext>
            </a:extLst>
          </p:cNvPr>
          <p:cNvSpPr/>
          <p:nvPr userDrawn="1"/>
        </p:nvSpPr>
        <p:spPr>
          <a:xfrm>
            <a:off x="0" y="6720319"/>
            <a:ext cx="9144000" cy="137683"/>
          </a:xfrm>
          <a:prstGeom prst="rect">
            <a:avLst/>
          </a:prstGeom>
          <a:solidFill>
            <a:srgbClr val="2F8F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58F5CA1-AA58-4D7E-99AA-488333F8C8A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3" y="92722"/>
            <a:ext cx="1619672" cy="551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581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>
              <a:defRPr/>
            </a:pPr>
            <a:fld id="{4464575D-93FD-4E25-BECD-032DB894C31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44" r:id="rId1"/>
    <p:sldLayoutId id="2147485345" r:id="rId2"/>
    <p:sldLayoutId id="2147485346" r:id="rId3"/>
    <p:sldLayoutId id="2147485347" r:id="rId4"/>
    <p:sldLayoutId id="2147485348" r:id="rId5"/>
    <p:sldLayoutId id="2147485349" r:id="rId6"/>
    <p:sldLayoutId id="2147485350" r:id="rId7"/>
    <p:sldLayoutId id="2147485351" r:id="rId8"/>
    <p:sldLayoutId id="2147485352" r:id="rId9"/>
    <p:sldLayoutId id="2147485353" r:id="rId10"/>
    <p:sldLayoutId id="2147485354" r:id="rId11"/>
    <p:sldLayoutId id="2147485355" r:id="rId12"/>
    <p:sldLayoutId id="2147485356" r:id="rId13"/>
    <p:sldLayoutId id="2147485357" r:id="rId14"/>
    <p:sldLayoutId id="2147485358" r:id="rId15"/>
    <p:sldLayoutId id="2147485359" r:id="rId16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etingofar.gov.uk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13.png"/><Relationship Id="rId4" Type="http://schemas.openxmlformats.org/officeDocument/2006/relationships/hyperlink" Target="http://www.findapprenticeship.service.gov.uk/apprenticeshipsearch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18" Type="http://schemas.openxmlformats.org/officeDocument/2006/relationships/image" Target="../media/image29.png"/><Relationship Id="rId26" Type="http://schemas.openxmlformats.org/officeDocument/2006/relationships/image" Target="../media/image37.png"/><Relationship Id="rId3" Type="http://schemas.openxmlformats.org/officeDocument/2006/relationships/image" Target="../media/image14.png"/><Relationship Id="rId21" Type="http://schemas.openxmlformats.org/officeDocument/2006/relationships/image" Target="../media/image32.jpe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17" Type="http://schemas.openxmlformats.org/officeDocument/2006/relationships/image" Target="../media/image28.jpeg"/><Relationship Id="rId25" Type="http://schemas.openxmlformats.org/officeDocument/2006/relationships/image" Target="../media/image36.png"/><Relationship Id="rId33" Type="http://schemas.openxmlformats.org/officeDocument/2006/relationships/image" Target="../media/image44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27.png"/><Relationship Id="rId20" Type="http://schemas.openxmlformats.org/officeDocument/2006/relationships/image" Target="../media/image31.jpeg"/><Relationship Id="rId29" Type="http://schemas.openxmlformats.org/officeDocument/2006/relationships/image" Target="../media/image40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24" Type="http://schemas.openxmlformats.org/officeDocument/2006/relationships/image" Target="../media/image35.png"/><Relationship Id="rId32" Type="http://schemas.openxmlformats.org/officeDocument/2006/relationships/image" Target="../media/image43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23" Type="http://schemas.openxmlformats.org/officeDocument/2006/relationships/image" Target="../media/image34.png"/><Relationship Id="rId28" Type="http://schemas.openxmlformats.org/officeDocument/2006/relationships/image" Target="../media/image39.jpeg"/><Relationship Id="rId10" Type="http://schemas.openxmlformats.org/officeDocument/2006/relationships/image" Target="../media/image21.png"/><Relationship Id="rId19" Type="http://schemas.openxmlformats.org/officeDocument/2006/relationships/image" Target="../media/image30.png"/><Relationship Id="rId31" Type="http://schemas.openxmlformats.org/officeDocument/2006/relationships/image" Target="../media/image42.png"/><Relationship Id="rId4" Type="http://schemas.openxmlformats.org/officeDocument/2006/relationships/image" Target="../media/image15.jpeg"/><Relationship Id="rId9" Type="http://schemas.openxmlformats.org/officeDocument/2006/relationships/image" Target="../media/image20.png"/><Relationship Id="rId14" Type="http://schemas.openxmlformats.org/officeDocument/2006/relationships/image" Target="../media/image25.png"/><Relationship Id="rId22" Type="http://schemas.openxmlformats.org/officeDocument/2006/relationships/image" Target="../media/image33.png"/><Relationship Id="rId27" Type="http://schemas.openxmlformats.org/officeDocument/2006/relationships/image" Target="../media/image38.jpeg"/><Relationship Id="rId30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/>
        <p:txBody>
          <a:bodyPr/>
          <a:lstStyle/>
          <a:p>
            <a:r>
              <a:rPr lang="en-GB" sz="4000" dirty="0" smtClean="0"/>
              <a:t>What can I do after my A Levels?</a:t>
            </a:r>
            <a:endParaRPr lang="en-GB" sz="4000" dirty="0"/>
          </a:p>
        </p:txBody>
      </p:sp>
      <p:sp>
        <p:nvSpPr>
          <p:cNvPr id="7" name="Rectangle 6"/>
          <p:cNvSpPr/>
          <p:nvPr/>
        </p:nvSpPr>
        <p:spPr>
          <a:xfrm>
            <a:off x="611560" y="1811251"/>
            <a:ext cx="3024336" cy="96967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University</a:t>
            </a:r>
            <a:endParaRPr lang="en-GB" sz="32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Oval 7"/>
          <p:cNvSpPr/>
          <p:nvPr/>
        </p:nvSpPr>
        <p:spPr>
          <a:xfrm>
            <a:off x="256361" y="3690654"/>
            <a:ext cx="4536504" cy="17281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Apprenticeship</a:t>
            </a:r>
            <a:endParaRPr lang="en-GB" sz="32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Isosceles Triangle 8"/>
          <p:cNvSpPr/>
          <p:nvPr/>
        </p:nvSpPr>
        <p:spPr>
          <a:xfrm>
            <a:off x="6228184" y="1417638"/>
            <a:ext cx="2088232" cy="2304256"/>
          </a:xfrm>
          <a:prstGeom prst="triangle">
            <a:avLst/>
          </a:prstGeom>
          <a:solidFill>
            <a:srgbClr val="92D05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8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Gap </a:t>
            </a:r>
          </a:p>
          <a:p>
            <a:pPr algn="ctr"/>
            <a:r>
              <a:rPr lang="en-GB" sz="28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Year</a:t>
            </a:r>
          </a:p>
          <a:p>
            <a:pPr algn="ctr"/>
            <a:endParaRPr lang="en-GB" sz="28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436096" y="4864894"/>
            <a:ext cx="2304256" cy="151216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 smtClean="0"/>
              <a:t>Full-time Employment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3909497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2" descr="5247316-1200x775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2941638"/>
            <a:ext cx="2528888" cy="3916362"/>
          </a:xfrm>
          <a:noFill/>
        </p:spPr>
      </p:pic>
      <p:pic>
        <p:nvPicPr>
          <p:cNvPr id="6147" name="Picture 15" descr="banner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-14288" y="6002338"/>
            <a:ext cx="9144001" cy="855662"/>
          </a:xfrm>
          <a:noFill/>
        </p:spPr>
      </p:pic>
      <p:pic>
        <p:nvPicPr>
          <p:cNvPr id="6148" name="Picture 19" descr="12673209-2548x1695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6191250" y="2420938"/>
            <a:ext cx="2952750" cy="4437062"/>
          </a:xfrm>
          <a:noFill/>
        </p:spPr>
      </p:pic>
      <p:pic>
        <p:nvPicPr>
          <p:cNvPr id="6149" name="Picture 12" descr="Apprenticeship colour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2584450" y="2738438"/>
            <a:ext cx="3636963" cy="1892300"/>
          </a:xfrm>
          <a:noFill/>
        </p:spPr>
      </p:pic>
      <p:sp>
        <p:nvSpPr>
          <p:cNvPr id="6150" name="Text Box 14"/>
          <p:cNvSpPr txBox="1">
            <a:spLocks noChangeArrowheads="1"/>
          </p:cNvSpPr>
          <p:nvPr/>
        </p:nvSpPr>
        <p:spPr bwMode="auto">
          <a:xfrm>
            <a:off x="684213" y="1285875"/>
            <a:ext cx="78486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8000">
                <a:solidFill>
                  <a:srgbClr val="333399"/>
                </a:solidFill>
              </a:rPr>
              <a:t>Apprenticeships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5242594"/>
          </a:xfrm>
        </p:spPr>
        <p:txBody>
          <a:bodyPr/>
          <a:lstStyle/>
          <a:p>
            <a:r>
              <a:rPr lang="en-GB" sz="6600" b="1" dirty="0" smtClean="0"/>
              <a:t>WHY </a:t>
            </a:r>
            <a:br>
              <a:rPr lang="en-GB" sz="6600" b="1" dirty="0" smtClean="0"/>
            </a:br>
            <a:r>
              <a:rPr lang="en-GB" sz="6600" b="1" dirty="0" smtClean="0"/>
              <a:t>WHERE</a:t>
            </a:r>
            <a:br>
              <a:rPr lang="en-GB" sz="6600" b="1" dirty="0" smtClean="0"/>
            </a:br>
            <a:r>
              <a:rPr lang="en-GB" sz="6600" b="1" dirty="0" smtClean="0"/>
              <a:t>HOW</a:t>
            </a:r>
            <a:br>
              <a:rPr lang="en-GB" sz="6600" b="1" dirty="0" smtClean="0"/>
            </a:br>
            <a:r>
              <a:rPr lang="en-GB" sz="6000" dirty="0"/>
              <a:t>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10854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>
            <a:extLst>
              <a:ext uri="{FF2B5EF4-FFF2-40B4-BE49-F238E27FC236}">
                <a16:creationId xmlns:a16="http://schemas.microsoft.com/office/drawing/2014/main" id="{47CBAD34-EE8D-49B9-8AF9-9147AF443A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404813"/>
            <a:ext cx="8439150" cy="7141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4000" tIns="46800" rIns="54000" bIns="4680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50000"/>
              </a:spcBef>
              <a:buFontTx/>
              <a:buNone/>
            </a:pPr>
            <a:r>
              <a:rPr lang="en-GB" altLang="en-US" sz="3600" b="1" dirty="0">
                <a:solidFill>
                  <a:srgbClr val="333399"/>
                </a:solidFill>
                <a:ea typeface="ヒラギノ角ゴ Pro W3" pitchFamily="1" charset="-128"/>
              </a:rPr>
              <a:t>What is an Apprenticeship?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FontTx/>
              <a:buNone/>
            </a:pPr>
            <a:r>
              <a:rPr lang="en-GB" altLang="en-US" sz="2200" dirty="0">
                <a:ea typeface="ヒラギノ角ゴ Pro W3" pitchFamily="1" charset="-128"/>
              </a:rPr>
              <a:t>Apprenticeships are work-based training programmes. 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FontTx/>
              <a:buNone/>
            </a:pPr>
            <a:r>
              <a:rPr lang="en-GB" altLang="en-US" sz="2200" dirty="0">
                <a:ea typeface="ヒラギノ角ゴ Pro W3" pitchFamily="1" charset="-128"/>
              </a:rPr>
              <a:t>All Apprentices are employed by a business and</a:t>
            </a:r>
            <a:r>
              <a:rPr lang="en-GB" altLang="en-US" sz="2200" dirty="0">
                <a:solidFill>
                  <a:schemeClr val="accent2"/>
                </a:solidFill>
                <a:ea typeface="ヒラギノ角ゴ Pro W3" pitchFamily="1" charset="-128"/>
              </a:rPr>
              <a:t> </a:t>
            </a:r>
            <a:r>
              <a:rPr lang="en-GB" altLang="en-US" sz="2200" dirty="0">
                <a:ea typeface="ヒラギノ角ゴ Pro W3" pitchFamily="1" charset="-128"/>
              </a:rPr>
              <a:t>complete a range of qualifications which give them the skills they need to work in a particular job role. 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FontTx/>
              <a:buNone/>
            </a:pPr>
            <a:endParaRPr lang="en-GB" altLang="en-US" sz="2400" b="1" dirty="0">
              <a:solidFill>
                <a:srgbClr val="333399"/>
              </a:solidFill>
              <a:ea typeface="ヒラギノ角ゴ Pro W3" pitchFamily="1" charset="-128"/>
            </a:endParaRP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FontTx/>
              <a:buNone/>
            </a:pPr>
            <a:r>
              <a:rPr lang="en-GB" altLang="en-US" sz="2600" b="1" dirty="0">
                <a:solidFill>
                  <a:srgbClr val="333399"/>
                </a:solidFill>
                <a:ea typeface="ヒラギノ角ゴ Pro W3" pitchFamily="1" charset="-128"/>
              </a:rPr>
              <a:t>Apprenticeships are available at different levels:</a:t>
            </a:r>
          </a:p>
          <a:p>
            <a:pPr eaLnBrk="1" hangingPunct="1">
              <a:lnSpc>
                <a:spcPct val="35000"/>
              </a:lnSpc>
              <a:spcBef>
                <a:spcPct val="50000"/>
              </a:spcBef>
              <a:buNone/>
            </a:pPr>
            <a:endParaRPr lang="en-GB" altLang="en-US" sz="2200" dirty="0">
              <a:ea typeface="ヒラギノ角ゴ Pro W3" pitchFamily="1" charset="-128"/>
            </a:endParaRPr>
          </a:p>
          <a:p>
            <a:pPr eaLnBrk="1" hangingPunct="1">
              <a:lnSpc>
                <a:spcPct val="35000"/>
              </a:lnSpc>
              <a:spcBef>
                <a:spcPct val="50000"/>
              </a:spcBef>
            </a:pPr>
            <a:r>
              <a:rPr lang="en-GB" altLang="en-US" sz="2200" dirty="0">
                <a:ea typeface="ヒラギノ角ゴ Pro W3" pitchFamily="1" charset="-128"/>
              </a:rPr>
              <a:t> Advanced 	(Level 3) equivalent to 2 A levels</a:t>
            </a:r>
          </a:p>
          <a:p>
            <a:pPr eaLnBrk="1" hangingPunct="1">
              <a:lnSpc>
                <a:spcPct val="35000"/>
              </a:lnSpc>
              <a:spcBef>
                <a:spcPct val="50000"/>
              </a:spcBef>
            </a:pPr>
            <a:endParaRPr lang="en-GB" altLang="en-US" sz="2200" dirty="0">
              <a:ea typeface="ヒラギノ角ゴ Pro W3" pitchFamily="1" charset="-128"/>
            </a:endParaRPr>
          </a:p>
          <a:p>
            <a:pPr eaLnBrk="1" hangingPunct="1">
              <a:lnSpc>
                <a:spcPct val="35000"/>
              </a:lnSpc>
              <a:spcBef>
                <a:spcPct val="50000"/>
              </a:spcBef>
            </a:pPr>
            <a:r>
              <a:rPr lang="en-GB" altLang="en-US" sz="2200" dirty="0">
                <a:ea typeface="ヒラギノ角ゴ Pro W3" pitchFamily="1" charset="-128"/>
              </a:rPr>
              <a:t> Higher           (Level 4+) equivalent to Foundation, Batchelors, </a:t>
            </a:r>
          </a:p>
          <a:p>
            <a:pPr eaLnBrk="1" hangingPunct="1">
              <a:lnSpc>
                <a:spcPct val="35000"/>
              </a:lnSpc>
              <a:spcBef>
                <a:spcPct val="50000"/>
              </a:spcBef>
              <a:buNone/>
            </a:pPr>
            <a:r>
              <a:rPr lang="en-GB" altLang="en-US" sz="2200" dirty="0">
                <a:ea typeface="ヒラギノ角ゴ Pro W3" pitchFamily="1" charset="-128"/>
              </a:rPr>
              <a:t>   &amp; Degree                       Masters Degree/HNC/HND</a:t>
            </a:r>
          </a:p>
          <a:p>
            <a:pPr eaLnBrk="1" hangingPunct="1">
              <a:lnSpc>
                <a:spcPct val="35000"/>
              </a:lnSpc>
              <a:spcBef>
                <a:spcPct val="50000"/>
              </a:spcBef>
            </a:pPr>
            <a:endParaRPr lang="en-GB" altLang="en-US" sz="2000" b="1" dirty="0">
              <a:ea typeface="ヒラギノ角ゴ Pro W3" pitchFamily="1" charset="-128"/>
            </a:endParaRPr>
          </a:p>
          <a:p>
            <a:pPr eaLnBrk="1" hangingPunct="1">
              <a:lnSpc>
                <a:spcPct val="35000"/>
              </a:lnSpc>
              <a:spcBef>
                <a:spcPct val="50000"/>
              </a:spcBef>
              <a:buFontTx/>
              <a:buNone/>
            </a:pPr>
            <a:endParaRPr lang="en-GB" altLang="en-US" sz="2000" b="1" dirty="0">
              <a:ea typeface="ヒラギノ角ゴ Pro W3" pitchFamily="1" charset="-128"/>
            </a:endParaRPr>
          </a:p>
          <a:p>
            <a:pPr eaLnBrk="1" hangingPunct="1">
              <a:lnSpc>
                <a:spcPct val="35000"/>
              </a:lnSpc>
              <a:spcBef>
                <a:spcPct val="50000"/>
              </a:spcBef>
            </a:pPr>
            <a:endParaRPr lang="en-GB" altLang="en-US" sz="2000" b="1" dirty="0">
              <a:ea typeface="ヒラギノ角ゴ Pro W3" pitchFamily="1" charset="-128"/>
            </a:endParaRPr>
          </a:p>
          <a:p>
            <a:pPr eaLnBrk="1" hangingPunct="1">
              <a:lnSpc>
                <a:spcPct val="35000"/>
              </a:lnSpc>
              <a:spcBef>
                <a:spcPct val="50000"/>
              </a:spcBef>
              <a:buFontTx/>
              <a:buNone/>
            </a:pPr>
            <a:endParaRPr lang="en-GB" altLang="en-US" sz="2800" b="1" dirty="0">
              <a:solidFill>
                <a:srgbClr val="333399"/>
              </a:solidFill>
              <a:ea typeface="ヒラギノ角ゴ Pro W3" pitchFamily="1" charset="-128"/>
            </a:endParaRPr>
          </a:p>
          <a:p>
            <a:pPr>
              <a:spcBef>
                <a:spcPct val="50000"/>
              </a:spcBef>
              <a:buFontTx/>
              <a:buNone/>
            </a:pPr>
            <a:endParaRPr lang="en-GB" altLang="en-US" sz="2000" dirty="0">
              <a:ea typeface="ヒラギノ角ゴ Pro W3" pitchFamily="1" charset="-128"/>
            </a:endParaRP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FontTx/>
              <a:buNone/>
            </a:pPr>
            <a:endParaRPr lang="en-GB" altLang="en-US" sz="2000" dirty="0">
              <a:ea typeface="ヒラギノ角ゴ Pro W3" pitchFamily="1" charset="-128"/>
            </a:endParaRP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FontTx/>
              <a:buNone/>
            </a:pPr>
            <a:endParaRPr lang="en-GB" altLang="en-US" sz="2000" dirty="0">
              <a:ea typeface="ヒラギノ角ゴ Pro W3" pitchFamily="1" charset="-128"/>
            </a:endParaRPr>
          </a:p>
        </p:txBody>
      </p:sp>
      <p:pic>
        <p:nvPicPr>
          <p:cNvPr id="4099" name="Picture 12" descr="banner">
            <a:extLst>
              <a:ext uri="{FF2B5EF4-FFF2-40B4-BE49-F238E27FC236}">
                <a16:creationId xmlns:a16="http://schemas.microsoft.com/office/drawing/2014/main" id="{E98B4332-4959-4C30-8ABF-803F0578B3E5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6059488"/>
            <a:ext cx="9144000" cy="855662"/>
          </a:xfrm>
          <a:noFill/>
        </p:spPr>
      </p:pic>
    </p:spTree>
    <p:extLst>
      <p:ext uri="{BB962C8B-B14F-4D97-AF65-F5344CB8AC3E}">
        <p14:creationId xmlns:p14="http://schemas.microsoft.com/office/powerpoint/2010/main" val="1363095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15" descr="bann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4288" y="6002338"/>
            <a:ext cx="9144001" cy="855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Diagram 4"/>
          <p:cNvGraphicFramePr/>
          <p:nvPr/>
        </p:nvGraphicFramePr>
        <p:xfrm>
          <a:off x="258417" y="824948"/>
          <a:ext cx="8627165" cy="52081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8436" name="TextBox 5"/>
          <p:cNvSpPr txBox="1">
            <a:spLocks noChangeArrowheads="1"/>
          </p:cNvSpPr>
          <p:nvPr/>
        </p:nvSpPr>
        <p:spPr bwMode="auto">
          <a:xfrm>
            <a:off x="395288" y="476250"/>
            <a:ext cx="446405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altLang="en-US" sz="4000" b="1">
                <a:solidFill>
                  <a:srgbClr val="333399"/>
                </a:solidFill>
              </a:rPr>
              <a:t>Progression Ladder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 descr="new logo.bmp">
            <a:extLst>
              <a:ext uri="{FF2B5EF4-FFF2-40B4-BE49-F238E27FC236}">
                <a16:creationId xmlns:a16="http://schemas.microsoft.com/office/drawing/2014/main" id="{575DB6F9-0262-40E6-A0E1-D39596EB61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1" r="7608" b="64400"/>
          <a:stretch>
            <a:fillRect/>
          </a:stretch>
        </p:blipFill>
        <p:spPr bwMode="auto">
          <a:xfrm>
            <a:off x="900113" y="0"/>
            <a:ext cx="7075487" cy="227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Rectangle 12">
            <a:extLst>
              <a:ext uri="{FF2B5EF4-FFF2-40B4-BE49-F238E27FC236}">
                <a16:creationId xmlns:a16="http://schemas.microsoft.com/office/drawing/2014/main" id="{1E678489-830E-43D4-BE2C-03A5729787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3350" y="620713"/>
            <a:ext cx="36734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en-US" sz="2400" b="1">
                <a:solidFill>
                  <a:srgbClr val="E46C0A"/>
                </a:solidFill>
              </a:rPr>
              <a:t> How does it work?</a:t>
            </a:r>
            <a:endParaRPr lang="en-GB" altLang="en-US" sz="2400"/>
          </a:p>
        </p:txBody>
      </p:sp>
      <p:pic>
        <p:nvPicPr>
          <p:cNvPr id="4100" name="Picture 11" descr="http://www.transportscotland.gov.uk/files/documents/reports/j13001/j13001-g07.gif">
            <a:extLst>
              <a:ext uri="{FF2B5EF4-FFF2-40B4-BE49-F238E27FC236}">
                <a16:creationId xmlns:a16="http://schemas.microsoft.com/office/drawing/2014/main" id="{E78BEC9E-1230-42DF-911D-E8F7E098E3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2349500"/>
            <a:ext cx="3105150" cy="269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11" descr="http://www.transportscotland.gov.uk/files/documents/reports/j13001/j13001-g07.gif">
            <a:extLst>
              <a:ext uri="{FF2B5EF4-FFF2-40B4-BE49-F238E27FC236}">
                <a16:creationId xmlns:a16="http://schemas.microsoft.com/office/drawing/2014/main" id="{2041F75F-1D48-4063-93C6-9389729C68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07" t="41051" r="45609" b="54587"/>
          <a:stretch>
            <a:fillRect/>
          </a:stretch>
        </p:blipFill>
        <p:spPr bwMode="auto">
          <a:xfrm>
            <a:off x="3924300" y="2997200"/>
            <a:ext cx="647700" cy="39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2" name="TextBox 16">
            <a:extLst>
              <a:ext uri="{FF2B5EF4-FFF2-40B4-BE49-F238E27FC236}">
                <a16:creationId xmlns:a16="http://schemas.microsoft.com/office/drawing/2014/main" id="{A87DF12B-EBE0-49C9-9DCB-37910ABE9A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838" y="3068638"/>
            <a:ext cx="10795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sz="1200" b="1"/>
              <a:t>Apprentice</a:t>
            </a:r>
          </a:p>
        </p:txBody>
      </p:sp>
      <p:pic>
        <p:nvPicPr>
          <p:cNvPr id="4103" name="Picture 11" descr="http://www.transportscotland.gov.uk/files/documents/reports/j13001/j13001-g07.gif">
            <a:extLst>
              <a:ext uri="{FF2B5EF4-FFF2-40B4-BE49-F238E27FC236}">
                <a16:creationId xmlns:a16="http://schemas.microsoft.com/office/drawing/2014/main" id="{D8F23A2A-8B7D-4974-AEC7-392EC031E5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59" t="61441" r="19695" b="25201"/>
          <a:stretch>
            <a:fillRect/>
          </a:stretch>
        </p:blipFill>
        <p:spPr bwMode="auto">
          <a:xfrm>
            <a:off x="4356100" y="4365625"/>
            <a:ext cx="936625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4" name="Picture 11" descr="http://www.transportscotland.gov.uk/files/documents/reports/j13001/j13001-g07.gif">
            <a:extLst>
              <a:ext uri="{FF2B5EF4-FFF2-40B4-BE49-F238E27FC236}">
                <a16:creationId xmlns:a16="http://schemas.microsoft.com/office/drawing/2014/main" id="{C70B1CD7-F568-4304-8221-65C6B2A267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10" t="53427" r="53619" b="30545"/>
          <a:stretch>
            <a:fillRect/>
          </a:stretch>
        </p:blipFill>
        <p:spPr bwMode="auto">
          <a:xfrm>
            <a:off x="3203575" y="4268788"/>
            <a:ext cx="792163" cy="52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5" name="TextBox 22">
            <a:extLst>
              <a:ext uri="{FF2B5EF4-FFF2-40B4-BE49-F238E27FC236}">
                <a16:creationId xmlns:a16="http://schemas.microsoft.com/office/drawing/2014/main" id="{CD3520A2-A5BF-47A4-9DB1-CCFB8D6629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6100" y="4076700"/>
            <a:ext cx="10795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sz="1200" b="1"/>
              <a:t>Training Provider</a:t>
            </a:r>
          </a:p>
        </p:txBody>
      </p:sp>
      <p:sp>
        <p:nvSpPr>
          <p:cNvPr id="4106" name="TextBox 23">
            <a:extLst>
              <a:ext uri="{FF2B5EF4-FFF2-40B4-BE49-F238E27FC236}">
                <a16:creationId xmlns:a16="http://schemas.microsoft.com/office/drawing/2014/main" id="{243E8E03-B43C-43B2-83BD-3F0BC87BC8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3575" y="4221163"/>
            <a:ext cx="10810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sz="1200" b="1"/>
              <a:t>Employer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EA0DE30-4F70-4A32-ABAC-C3E56EC133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3713" y="2276475"/>
            <a:ext cx="23764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en-GB" altLang="en-US" sz="1200" b="1">
                <a:solidFill>
                  <a:srgbClr val="92D050"/>
                </a:solidFill>
              </a:rPr>
              <a:t>Normally employed between 16 and 30 hours a week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F0518AE-917D-4BE2-8356-F40ED7E627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250" y="2708275"/>
            <a:ext cx="23764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en-GB" altLang="en-US" sz="1200" b="1">
                <a:solidFill>
                  <a:srgbClr val="92D050"/>
                </a:solidFill>
              </a:rPr>
              <a:t>Must be aged 16 or over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A71B78B-EC92-423E-B8F3-5563A37242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350" y="2997200"/>
            <a:ext cx="23764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en-GB" altLang="en-US" sz="1200" b="1">
                <a:solidFill>
                  <a:srgbClr val="92D050"/>
                </a:solidFill>
              </a:rPr>
              <a:t>Must be enthusiastic</a:t>
            </a:r>
          </a:p>
          <a:p>
            <a:pPr algn="r" eaLnBrk="1" hangingPunct="1"/>
            <a:r>
              <a:rPr lang="en-GB" altLang="en-US" sz="1200" b="1">
                <a:solidFill>
                  <a:srgbClr val="92D050"/>
                </a:solidFill>
              </a:rPr>
              <a:t> and motivated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1DCEE81-A923-42D4-96B8-60852CB2026A}"/>
              </a:ext>
            </a:extLst>
          </p:cNvPr>
          <p:cNvSpPr txBox="1"/>
          <p:nvPr/>
        </p:nvSpPr>
        <p:spPr>
          <a:xfrm>
            <a:off x="5148263" y="3716338"/>
            <a:ext cx="3024187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sz="1200" b="1" dirty="0">
                <a:solidFill>
                  <a:schemeClr val="accent6">
                    <a:lumMod val="75000"/>
                  </a:schemeClr>
                </a:solidFill>
                <a:latin typeface="Arial" charset="0"/>
                <a:cs typeface="Arial" charset="0"/>
              </a:rPr>
              <a:t>Delivers the qualification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FBB090C-920A-4C22-90B6-9BE16DCA9C0B}"/>
              </a:ext>
            </a:extLst>
          </p:cNvPr>
          <p:cNvSpPr txBox="1"/>
          <p:nvPr/>
        </p:nvSpPr>
        <p:spPr>
          <a:xfrm>
            <a:off x="5364163" y="4005263"/>
            <a:ext cx="2879725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sz="1200" b="1" dirty="0">
                <a:solidFill>
                  <a:schemeClr val="accent6">
                    <a:lumMod val="75000"/>
                  </a:schemeClr>
                </a:solidFill>
                <a:latin typeface="Arial" charset="0"/>
                <a:cs typeface="Arial" charset="0"/>
              </a:rPr>
              <a:t>Could be a large FE college or a small organisation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71896A2-E846-4198-8647-94DDCD774EF1}"/>
              </a:ext>
            </a:extLst>
          </p:cNvPr>
          <p:cNvSpPr txBox="1"/>
          <p:nvPr/>
        </p:nvSpPr>
        <p:spPr>
          <a:xfrm>
            <a:off x="5580063" y="4437063"/>
            <a:ext cx="295275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sz="1200" b="1" dirty="0">
                <a:solidFill>
                  <a:schemeClr val="accent6">
                    <a:lumMod val="75000"/>
                  </a:schemeClr>
                </a:solidFill>
                <a:latin typeface="Arial" charset="0"/>
                <a:cs typeface="Arial" charset="0"/>
              </a:rPr>
              <a:t>A support for the employer and Apprentice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2E7F8F0-1A39-4A8A-994D-729E5AB5AEFB}"/>
              </a:ext>
            </a:extLst>
          </p:cNvPr>
          <p:cNvSpPr txBox="1"/>
          <p:nvPr/>
        </p:nvSpPr>
        <p:spPr>
          <a:xfrm>
            <a:off x="900113" y="4076700"/>
            <a:ext cx="2232025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en-GB" sz="1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charset="0"/>
                <a:cs typeface="Arial" charset="0"/>
              </a:rPr>
              <a:t>On the job supervision and training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03E3DA1-86FC-4DBF-92C6-1405F3E42498}"/>
              </a:ext>
            </a:extLst>
          </p:cNvPr>
          <p:cNvSpPr txBox="1"/>
          <p:nvPr/>
        </p:nvSpPr>
        <p:spPr>
          <a:xfrm>
            <a:off x="971550" y="3644900"/>
            <a:ext cx="2447925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en-GB" sz="1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charset="0"/>
                <a:cs typeface="Arial" charset="0"/>
              </a:rPr>
              <a:t>Supports the Apprentice throughout their qualification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7ABE01B-A1F5-4F3B-BC82-3FB86B7D0463}"/>
              </a:ext>
            </a:extLst>
          </p:cNvPr>
          <p:cNvSpPr txBox="1"/>
          <p:nvPr/>
        </p:nvSpPr>
        <p:spPr>
          <a:xfrm>
            <a:off x="684213" y="4508500"/>
            <a:ext cx="2232025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en-GB" sz="1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charset="0"/>
                <a:cs typeface="Arial" charset="0"/>
              </a:rPr>
              <a:t>Provides employment and wages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77DA074-098E-4B22-815B-FF4F723AB6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5300663"/>
            <a:ext cx="8280400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sz="1600" dirty="0"/>
              <a:t>Apprenticeships last a minimum of 12 </a:t>
            </a:r>
            <a:r>
              <a:rPr lang="en-GB" altLang="en-US" sz="1600" dirty="0" smtClean="0"/>
              <a:t>months</a:t>
            </a:r>
            <a:endParaRPr lang="en-GB" altLang="en-US" sz="1600" dirty="0"/>
          </a:p>
          <a:p>
            <a:pPr eaLnBrk="1" hangingPunct="1"/>
            <a:r>
              <a:rPr lang="en-GB" altLang="en-US" sz="1600" dirty="0"/>
              <a:t>They can take between 1 and </a:t>
            </a:r>
            <a:r>
              <a:rPr lang="en-GB" altLang="en-US" sz="1600" dirty="0" smtClean="0"/>
              <a:t>5 or 6 </a:t>
            </a:r>
            <a:r>
              <a:rPr lang="en-GB" altLang="en-US" sz="1600" dirty="0"/>
              <a:t>years to complete depending on which Apprenticeship you do and at what level. </a:t>
            </a:r>
          </a:p>
          <a:p>
            <a:pPr eaLnBrk="1" hangingPunct="1"/>
            <a:r>
              <a:rPr lang="en-GB" altLang="en-US" sz="1600" dirty="0"/>
              <a:t>It also depends on how quickly you progress. </a:t>
            </a:r>
          </a:p>
        </p:txBody>
      </p:sp>
    </p:spTree>
    <p:extLst>
      <p:ext uri="{BB962C8B-B14F-4D97-AF65-F5344CB8AC3E}">
        <p14:creationId xmlns:p14="http://schemas.microsoft.com/office/powerpoint/2010/main" val="1844650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uild="allAtOnce"/>
      <p:bldP spid="26" grpId="0" build="allAtOnce"/>
      <p:bldP spid="27" grpId="0" build="allAtOnce"/>
      <p:bldP spid="28" grpId="0" build="allAtOnce"/>
      <p:bldP spid="29" grpId="0" build="allAtOnce"/>
      <p:bldP spid="30" grpId="0" build="allAtOnce"/>
      <p:bldP spid="31" grpId="0" build="allAtOnce"/>
      <p:bldP spid="32" grpId="0" build="allAtOnce"/>
      <p:bldP spid="33" grpId="0" build="allAtOnce"/>
      <p:bldP spid="34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8">
            <a:extLst>
              <a:ext uri="{FF2B5EF4-FFF2-40B4-BE49-F238E27FC236}">
                <a16:creationId xmlns:a16="http://schemas.microsoft.com/office/drawing/2014/main" id="{144752BF-2255-4C16-948F-061D04C5B0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552" y="260648"/>
            <a:ext cx="7559675" cy="7011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4000" tIns="46800" rIns="54000" bIns="4680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50000"/>
              </a:spcBef>
              <a:buFontTx/>
              <a:buNone/>
            </a:pPr>
            <a:r>
              <a:rPr lang="en-GB" altLang="en-US" b="1" dirty="0">
                <a:solidFill>
                  <a:schemeClr val="accent2"/>
                </a:solidFill>
                <a:ea typeface="ヒラギノ角ゴ Pro W3" pitchFamily="1" charset="-128"/>
              </a:rPr>
              <a:t>Apprenticeships are available in over 1500 job roles in 170 industries: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FontTx/>
              <a:buNone/>
            </a:pPr>
            <a:endParaRPr lang="en-GB" altLang="en-US" sz="600" b="1" dirty="0">
              <a:solidFill>
                <a:schemeClr val="accent2"/>
              </a:solidFill>
              <a:ea typeface="ヒラギノ角ゴ Pro W3" pitchFamily="1" charset="-128"/>
            </a:endParaRPr>
          </a:p>
          <a:p>
            <a:pPr eaLnBrk="1" hangingPunct="1">
              <a:lnSpc>
                <a:spcPct val="70000"/>
              </a:lnSpc>
              <a:spcBef>
                <a:spcPct val="25000"/>
              </a:spcBef>
            </a:pPr>
            <a:r>
              <a:rPr lang="en-GB" altLang="en-US" sz="1800" dirty="0"/>
              <a:t> </a:t>
            </a:r>
            <a:r>
              <a:rPr lang="en-GB" altLang="en-US" sz="1400" dirty="0"/>
              <a:t>Accounting</a:t>
            </a:r>
          </a:p>
          <a:p>
            <a:pPr eaLnBrk="1" hangingPunct="1">
              <a:lnSpc>
                <a:spcPct val="65000"/>
              </a:lnSpc>
              <a:spcBef>
                <a:spcPct val="25000"/>
              </a:spcBef>
            </a:pPr>
            <a:r>
              <a:rPr lang="en-GB" altLang="en-US" sz="1400" dirty="0"/>
              <a:t> Agriculture and Horticulture</a:t>
            </a:r>
          </a:p>
          <a:p>
            <a:pPr eaLnBrk="1" hangingPunct="1">
              <a:lnSpc>
                <a:spcPct val="65000"/>
              </a:lnSpc>
              <a:spcBef>
                <a:spcPct val="25000"/>
              </a:spcBef>
            </a:pPr>
            <a:r>
              <a:rPr lang="en-GB" altLang="en-US" sz="1400" dirty="0"/>
              <a:t> Animal Care </a:t>
            </a:r>
            <a:endParaRPr lang="en-GB" altLang="en-US" sz="1400" dirty="0" smtClean="0"/>
          </a:p>
          <a:p>
            <a:pPr eaLnBrk="1" hangingPunct="1">
              <a:lnSpc>
                <a:spcPct val="65000"/>
              </a:lnSpc>
              <a:spcBef>
                <a:spcPct val="25000"/>
              </a:spcBef>
            </a:pPr>
            <a:r>
              <a:rPr lang="en-GB" altLang="en-US" sz="1400" dirty="0" smtClean="0"/>
              <a:t>Banking Finance and Insurance</a:t>
            </a:r>
            <a:endParaRPr lang="en-GB" altLang="en-US" sz="1400" dirty="0"/>
          </a:p>
          <a:p>
            <a:pPr eaLnBrk="1" hangingPunct="1">
              <a:lnSpc>
                <a:spcPct val="65000"/>
              </a:lnSpc>
              <a:spcBef>
                <a:spcPct val="25000"/>
              </a:spcBef>
            </a:pPr>
            <a:r>
              <a:rPr lang="en-GB" altLang="en-US" sz="1400" dirty="0"/>
              <a:t> Business Administration &amp; Customer Service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400" dirty="0"/>
              <a:t>• </a:t>
            </a:r>
            <a:r>
              <a:rPr lang="en-GB" altLang="en-US" sz="1400" dirty="0" smtClean="0"/>
              <a:t>Childcare </a:t>
            </a:r>
          </a:p>
          <a:p>
            <a:pPr marL="285750" indent="-285750">
              <a:spcBef>
                <a:spcPct val="0"/>
              </a:spcBef>
            </a:pPr>
            <a:r>
              <a:rPr lang="en-GB" altLang="en-US" sz="1400" dirty="0" smtClean="0"/>
              <a:t>Cyber Security</a:t>
            </a:r>
            <a:endParaRPr lang="en-GB" altLang="en-US" sz="1400" dirty="0"/>
          </a:p>
          <a:p>
            <a:pPr eaLnBrk="1" hangingPunct="1">
              <a:spcBef>
                <a:spcPct val="0"/>
              </a:spcBef>
            </a:pPr>
            <a:r>
              <a:rPr lang="en-GB" altLang="en-US" sz="1400" dirty="0"/>
              <a:t> </a:t>
            </a:r>
            <a:r>
              <a:rPr lang="en-GB" altLang="en-US" sz="1400" dirty="0" smtClean="0"/>
              <a:t>Construction</a:t>
            </a:r>
          </a:p>
          <a:p>
            <a:pPr eaLnBrk="1" hangingPunct="1">
              <a:spcBef>
                <a:spcPct val="0"/>
              </a:spcBef>
            </a:pPr>
            <a:r>
              <a:rPr lang="en-GB" altLang="en-US" sz="1400" dirty="0"/>
              <a:t> </a:t>
            </a:r>
            <a:r>
              <a:rPr lang="en-GB" altLang="en-US" sz="1400" dirty="0" smtClean="0"/>
              <a:t>Law</a:t>
            </a:r>
            <a:endParaRPr lang="en-GB" altLang="en-US" sz="14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400" dirty="0"/>
              <a:t>• </a:t>
            </a:r>
            <a:r>
              <a:rPr lang="en-GB" altLang="en-US" sz="1400" dirty="0" smtClean="0"/>
              <a:t>Logistics</a:t>
            </a:r>
            <a:endParaRPr lang="en-GB" altLang="en-US" sz="1400" dirty="0"/>
          </a:p>
          <a:p>
            <a:pPr eaLnBrk="1" hangingPunct="1">
              <a:spcBef>
                <a:spcPct val="0"/>
              </a:spcBef>
            </a:pPr>
            <a:r>
              <a:rPr lang="en-GB" altLang="en-US" sz="1400" dirty="0"/>
              <a:t> </a:t>
            </a:r>
            <a:r>
              <a:rPr lang="en-GB" altLang="en-US" sz="1400" dirty="0" smtClean="0"/>
              <a:t>Engineering</a:t>
            </a:r>
            <a:endParaRPr lang="en-GB" altLang="en-US" sz="14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400" dirty="0"/>
              <a:t>• </a:t>
            </a:r>
            <a:r>
              <a:rPr lang="en-GB" altLang="en-US" sz="1400" dirty="0" smtClean="0"/>
              <a:t>Intelligence</a:t>
            </a:r>
          </a:p>
          <a:p>
            <a:pPr marL="285750" indent="-285750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GB" altLang="en-US" sz="1400" dirty="0" smtClean="0"/>
              <a:t>Food, Science, Environment</a:t>
            </a:r>
            <a:endParaRPr lang="en-GB" altLang="en-US" sz="14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400" dirty="0"/>
              <a:t>• Health and Social </a:t>
            </a:r>
            <a:r>
              <a:rPr lang="en-GB" altLang="en-US" sz="1400" dirty="0" smtClean="0"/>
              <a:t>Care/Allied Health Professions</a:t>
            </a:r>
            <a:endParaRPr lang="en-GB" altLang="en-US" sz="14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400" dirty="0"/>
              <a:t>• Hospitality and Catering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400" dirty="0"/>
              <a:t>• IT Practitioner and Professional &amp; </a:t>
            </a:r>
            <a:r>
              <a:rPr lang="en-GB" altLang="en-US" sz="1400" dirty="0" smtClean="0"/>
              <a:t>ITQ</a:t>
            </a:r>
          </a:p>
          <a:p>
            <a:pPr marL="285750" indent="-285750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GB" altLang="en-US" sz="1400" dirty="0" smtClean="0"/>
              <a:t>Journalism</a:t>
            </a:r>
            <a:endParaRPr lang="en-GB" altLang="en-US" sz="14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400" dirty="0"/>
              <a:t>• </a:t>
            </a:r>
            <a:r>
              <a:rPr lang="en-GB" altLang="en-US" sz="1400" dirty="0" smtClean="0"/>
              <a:t>Management</a:t>
            </a:r>
          </a:p>
          <a:p>
            <a:pPr marL="285750" indent="-285750">
              <a:spcBef>
                <a:spcPct val="0"/>
              </a:spcBef>
            </a:pPr>
            <a:r>
              <a:rPr lang="en-GB" altLang="en-US" sz="1400" dirty="0" smtClean="0"/>
              <a:t>Media</a:t>
            </a:r>
            <a:endParaRPr lang="en-GB" altLang="en-US" sz="1400" dirty="0"/>
          </a:p>
          <a:p>
            <a:pPr eaLnBrk="1" hangingPunct="1">
              <a:spcBef>
                <a:spcPct val="0"/>
              </a:spcBef>
            </a:pPr>
            <a:r>
              <a:rPr lang="en-GB" altLang="en-US" sz="1400" dirty="0"/>
              <a:t> Motor Vehicle</a:t>
            </a:r>
          </a:p>
          <a:p>
            <a:pPr eaLnBrk="1" hangingPunct="1">
              <a:spcBef>
                <a:spcPct val="0"/>
              </a:spcBef>
            </a:pPr>
            <a:r>
              <a:rPr lang="en-GB" altLang="en-US" sz="1400" dirty="0"/>
              <a:t> Sport &amp; </a:t>
            </a:r>
            <a:r>
              <a:rPr lang="en-GB" altLang="en-US" sz="1400" dirty="0" smtClean="0"/>
              <a:t>Leisure</a:t>
            </a:r>
          </a:p>
          <a:p>
            <a:pPr eaLnBrk="1" hangingPunct="1">
              <a:spcBef>
                <a:spcPct val="0"/>
              </a:spcBef>
            </a:pPr>
            <a:r>
              <a:rPr lang="en-GB" altLang="en-US" sz="1400" dirty="0" smtClean="0"/>
              <a:t>Teaching</a:t>
            </a:r>
            <a:endParaRPr lang="en-GB" altLang="en-US" sz="1400" dirty="0"/>
          </a:p>
          <a:p>
            <a:pPr eaLnBrk="1" hangingPunct="1">
              <a:spcBef>
                <a:spcPct val="0"/>
              </a:spcBef>
            </a:pPr>
            <a:endParaRPr lang="en-GB" altLang="en-US" sz="20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0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0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 dirty="0"/>
          </a:p>
        </p:txBody>
      </p:sp>
      <p:pic>
        <p:nvPicPr>
          <p:cNvPr id="10243" name="Picture 20" descr="banner">
            <a:extLst>
              <a:ext uri="{FF2B5EF4-FFF2-40B4-BE49-F238E27FC236}">
                <a16:creationId xmlns:a16="http://schemas.microsoft.com/office/drawing/2014/main" id="{33B766D6-AD9C-4DC7-B195-1ECD56AEB5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02338"/>
            <a:ext cx="9144000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22" descr="10570757-3600x2400">
            <a:extLst>
              <a:ext uri="{FF2B5EF4-FFF2-40B4-BE49-F238E27FC236}">
                <a16:creationId xmlns:a16="http://schemas.microsoft.com/office/drawing/2014/main" id="{4728608F-B5B1-4E28-9C8F-543D1BBD75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2038" y="1573213"/>
            <a:ext cx="2690812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9354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Date Placeholder 3"/>
          <p:cNvSpPr txBox="1">
            <a:spLocks noGrp="1"/>
          </p:cNvSpPr>
          <p:nvPr/>
        </p:nvSpPr>
        <p:spPr bwMode="auto">
          <a:xfrm>
            <a:off x="4649788" y="6500813"/>
            <a:ext cx="1335087" cy="220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endParaRPr lang="en-US" altLang="en-US" sz="900">
              <a:ea typeface="MS PGothic" pitchFamily="34" charset="-128"/>
            </a:endParaRPr>
          </a:p>
        </p:txBody>
      </p:sp>
      <p:sp>
        <p:nvSpPr>
          <p:cNvPr id="12291" name="Slide Number Placeholder 5"/>
          <p:cNvSpPr txBox="1">
            <a:spLocks noGrp="1"/>
          </p:cNvSpPr>
          <p:nvPr/>
        </p:nvSpPr>
        <p:spPr bwMode="auto">
          <a:xfrm>
            <a:off x="312738" y="6500813"/>
            <a:ext cx="249237" cy="220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endParaRPr lang="en-GB" altLang="en-US" sz="900">
              <a:ea typeface="MS PGothic" pitchFamily="34" charset="-128"/>
            </a:endParaRPr>
          </a:p>
        </p:txBody>
      </p:sp>
      <p:sp>
        <p:nvSpPr>
          <p:cNvPr id="1229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12738" y="0"/>
            <a:ext cx="8483600" cy="620688"/>
          </a:xfrm>
        </p:spPr>
        <p:txBody>
          <a:bodyPr/>
          <a:lstStyle/>
          <a:p>
            <a:pPr eaLnBrk="1" hangingPunct="1"/>
            <a:r>
              <a:rPr lang="en-GB" altLang="en-US" sz="2000" b="1" dirty="0"/>
              <a:t/>
            </a:r>
            <a:br>
              <a:rPr lang="en-GB" altLang="en-US" sz="2000" b="1" dirty="0"/>
            </a:br>
            <a:r>
              <a:rPr lang="en-GB" altLang="en-US" sz="2000" b="1" dirty="0"/>
              <a:t/>
            </a:r>
            <a:br>
              <a:rPr lang="en-GB" altLang="en-US" sz="2000" b="1" dirty="0"/>
            </a:br>
            <a:r>
              <a:rPr lang="en-GB" altLang="en-US" sz="2000" b="1" dirty="0"/>
              <a:t/>
            </a:r>
            <a:br>
              <a:rPr lang="en-GB" altLang="en-US" sz="2000" b="1" dirty="0"/>
            </a:br>
            <a:r>
              <a:rPr lang="en-GB" altLang="en-US" sz="2000" b="1" dirty="0"/>
              <a:t/>
            </a:r>
            <a:br>
              <a:rPr lang="en-GB" altLang="en-US" sz="2000" b="1" dirty="0"/>
            </a:br>
            <a:r>
              <a:rPr lang="en-GB" altLang="en-US" sz="2800" b="1" dirty="0">
                <a:solidFill>
                  <a:srgbClr val="333399"/>
                </a:solidFill>
              </a:rPr>
              <a:t>Why </a:t>
            </a:r>
            <a:r>
              <a:rPr lang="en-GB" altLang="en-US" sz="2800" b="1" dirty="0" smtClean="0">
                <a:solidFill>
                  <a:srgbClr val="333399"/>
                </a:solidFill>
              </a:rPr>
              <a:t>would you </a:t>
            </a:r>
            <a:r>
              <a:rPr lang="en-GB" altLang="en-US" sz="2800" b="1" dirty="0">
                <a:solidFill>
                  <a:srgbClr val="333399"/>
                </a:solidFill>
              </a:rPr>
              <a:t>consider an </a:t>
            </a:r>
            <a:r>
              <a:rPr lang="en-GB" altLang="en-US" sz="2800" b="1" dirty="0" smtClean="0">
                <a:solidFill>
                  <a:srgbClr val="333399"/>
                </a:solidFill>
              </a:rPr>
              <a:t>apprenticeship?</a:t>
            </a:r>
            <a:endParaRPr lang="en-GB" altLang="en-US" sz="2800" b="1" dirty="0">
              <a:solidFill>
                <a:srgbClr val="333399"/>
              </a:solidFill>
            </a:endParaRPr>
          </a:p>
        </p:txBody>
      </p:sp>
      <p:sp>
        <p:nvSpPr>
          <p:cNvPr id="1127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89605" y="1325017"/>
            <a:ext cx="8651750" cy="5175796"/>
          </a:xfrm>
        </p:spPr>
        <p:txBody>
          <a:bodyPr/>
          <a:lstStyle/>
          <a:p>
            <a:pPr marL="266700" indent="-266700" eaLnBrk="1" hangingPunct="1">
              <a:spcBef>
                <a:spcPct val="30000"/>
              </a:spcBef>
              <a:buFont typeface="Wingdings" pitchFamily="2" charset="2"/>
              <a:buChar char="ü"/>
              <a:defRPr/>
            </a:pPr>
            <a:r>
              <a:rPr lang="en-GB" altLang="en-US" sz="2400" dirty="0" smtClean="0"/>
              <a:t>I have a good idea of the industry I would like to work in</a:t>
            </a:r>
          </a:p>
          <a:p>
            <a:pPr marL="266700" indent="-266700" eaLnBrk="1" hangingPunct="1">
              <a:spcBef>
                <a:spcPct val="30000"/>
              </a:spcBef>
              <a:buFont typeface="Wingdings" pitchFamily="2" charset="2"/>
              <a:buChar char="ü"/>
              <a:defRPr/>
            </a:pPr>
            <a:r>
              <a:rPr lang="en-GB" altLang="en-US" sz="2400" dirty="0" smtClean="0"/>
              <a:t>I am ready for the world of work</a:t>
            </a:r>
          </a:p>
          <a:p>
            <a:pPr marL="266700" indent="-266700" eaLnBrk="1" hangingPunct="1">
              <a:spcBef>
                <a:spcPct val="30000"/>
              </a:spcBef>
              <a:buFont typeface="Wingdings" pitchFamily="2" charset="2"/>
              <a:buChar char="ü"/>
              <a:defRPr/>
            </a:pPr>
            <a:r>
              <a:rPr lang="en-GB" altLang="en-US" sz="2400" dirty="0" smtClean="0"/>
              <a:t>Receive </a:t>
            </a:r>
            <a:r>
              <a:rPr lang="en-GB" altLang="en-US" sz="2400" dirty="0"/>
              <a:t>relevant training and learn job specific skills</a:t>
            </a:r>
          </a:p>
          <a:p>
            <a:pPr marL="266700" indent="-266700" eaLnBrk="1" hangingPunct="1">
              <a:spcBef>
                <a:spcPct val="30000"/>
              </a:spcBef>
              <a:buFont typeface="Wingdings" pitchFamily="2" charset="2"/>
              <a:buChar char="ü"/>
              <a:defRPr/>
            </a:pPr>
            <a:r>
              <a:rPr lang="en-GB" altLang="en-US" sz="2400" dirty="0"/>
              <a:t>Gain nationally recognised qualifications</a:t>
            </a:r>
          </a:p>
          <a:p>
            <a:pPr marL="266700" indent="-266700" eaLnBrk="1" hangingPunct="1">
              <a:spcBef>
                <a:spcPct val="30000"/>
              </a:spcBef>
              <a:buFont typeface="Wingdings" pitchFamily="2" charset="2"/>
              <a:buChar char="ü"/>
              <a:defRPr/>
            </a:pPr>
            <a:r>
              <a:rPr lang="en-GB" altLang="en-US" sz="2400" dirty="0"/>
              <a:t>Work at your own pace, unit by unit</a:t>
            </a:r>
          </a:p>
          <a:p>
            <a:pPr marL="266700" indent="-266700" eaLnBrk="1" hangingPunct="1">
              <a:spcBef>
                <a:spcPct val="30000"/>
              </a:spcBef>
              <a:buFont typeface="Wingdings" pitchFamily="2" charset="2"/>
              <a:buChar char="ü"/>
              <a:defRPr/>
            </a:pPr>
            <a:r>
              <a:rPr lang="en-GB" altLang="en-US" sz="2400" dirty="0"/>
              <a:t>Gain valuable employability skills</a:t>
            </a:r>
          </a:p>
          <a:p>
            <a:pPr marL="266700" indent="-266700" eaLnBrk="1" hangingPunct="1">
              <a:spcBef>
                <a:spcPct val="30000"/>
              </a:spcBef>
              <a:buFont typeface="Wingdings" pitchFamily="2" charset="2"/>
              <a:buChar char="ü"/>
              <a:defRPr/>
            </a:pPr>
            <a:r>
              <a:rPr lang="en-GB" altLang="en-US" sz="2400" dirty="0"/>
              <a:t>Excellent Career Progression opportunities</a:t>
            </a:r>
          </a:p>
          <a:p>
            <a:pPr marL="266700" indent="-266700" eaLnBrk="1" hangingPunct="1">
              <a:spcBef>
                <a:spcPct val="30000"/>
              </a:spcBef>
              <a:buFont typeface="Wingdings" pitchFamily="2" charset="2"/>
              <a:buChar char="ü"/>
              <a:defRPr/>
            </a:pPr>
            <a:r>
              <a:rPr lang="en-GB" altLang="en-US" sz="2400" dirty="0"/>
              <a:t>Can progress into University, or up the career ladder, or </a:t>
            </a:r>
            <a:r>
              <a:rPr lang="en-GB" altLang="en-US" sz="2400" dirty="0" smtClean="0"/>
              <a:t>gain </a:t>
            </a:r>
            <a:r>
              <a:rPr lang="en-GB" altLang="en-US" sz="2400" dirty="0"/>
              <a:t>a degree through an </a:t>
            </a:r>
            <a:r>
              <a:rPr lang="en-GB" altLang="en-US" sz="2400" dirty="0" smtClean="0"/>
              <a:t>Apprenticeship</a:t>
            </a:r>
          </a:p>
          <a:p>
            <a:pPr marL="266700" indent="-266700" eaLnBrk="1" hangingPunct="1">
              <a:spcBef>
                <a:spcPct val="30000"/>
              </a:spcBef>
              <a:buFont typeface="Wingdings" pitchFamily="2" charset="2"/>
              <a:buChar char="ü"/>
              <a:defRPr/>
            </a:pPr>
            <a:r>
              <a:rPr lang="en-GB" altLang="en-US" sz="2400" dirty="0"/>
              <a:t>Earn a </a:t>
            </a:r>
            <a:r>
              <a:rPr lang="en-GB" altLang="en-US" sz="2400" dirty="0" smtClean="0"/>
              <a:t>salary</a:t>
            </a:r>
            <a:endParaRPr lang="en-GB" altLang="en-US" sz="2400" dirty="0"/>
          </a:p>
          <a:p>
            <a:pPr marL="266700" indent="-266700" eaLnBrk="1" hangingPunct="1">
              <a:spcBef>
                <a:spcPct val="30000"/>
              </a:spcBef>
              <a:buFont typeface="Wingdings" pitchFamily="2" charset="2"/>
              <a:buChar char="ü"/>
              <a:defRPr/>
            </a:pPr>
            <a:r>
              <a:rPr lang="en-GB" altLang="en-US" sz="2400" dirty="0"/>
              <a:t>Get paid holidays</a:t>
            </a:r>
          </a:p>
          <a:p>
            <a:pPr marL="266700" indent="-266700" eaLnBrk="1" hangingPunct="1">
              <a:spcBef>
                <a:spcPct val="30000"/>
              </a:spcBef>
              <a:buFont typeface="Wingdings" pitchFamily="2" charset="2"/>
              <a:buChar char="ü"/>
              <a:defRPr/>
            </a:pPr>
            <a:endParaRPr lang="en-GB" altLang="en-US" sz="2400" dirty="0"/>
          </a:p>
          <a:p>
            <a:pPr marL="266700" indent="-266700" eaLnBrk="1" hangingPunct="1">
              <a:spcBef>
                <a:spcPct val="30000"/>
              </a:spcBef>
              <a:buFont typeface="Wingdings" pitchFamily="2" charset="2"/>
              <a:buChar char="ü"/>
              <a:defRPr/>
            </a:pPr>
            <a:endParaRPr lang="en-GB" altLang="en-US" sz="2400" dirty="0"/>
          </a:p>
          <a:p>
            <a:pPr marL="0" indent="0" eaLnBrk="1" hangingPunct="1">
              <a:spcBef>
                <a:spcPct val="30000"/>
              </a:spcBef>
              <a:buNone/>
              <a:defRPr/>
            </a:pPr>
            <a:endParaRPr lang="en-GB" altLang="en-US" sz="2000" dirty="0"/>
          </a:p>
          <a:p>
            <a:pPr marL="266700" indent="-266700" eaLnBrk="1" hangingPunct="1">
              <a:spcBef>
                <a:spcPct val="30000"/>
              </a:spcBef>
              <a:buFont typeface="Wingdings" pitchFamily="2" charset="2"/>
              <a:buChar char="ü"/>
              <a:defRPr/>
            </a:pPr>
            <a:endParaRPr lang="en-GB" altLang="en-US" sz="1600" dirty="0"/>
          </a:p>
          <a:p>
            <a:pPr marL="266700" indent="-266700" eaLnBrk="1" hangingPunct="1">
              <a:spcBef>
                <a:spcPct val="30000"/>
              </a:spcBef>
              <a:buFont typeface="Wingdings" pitchFamily="2" charset="2"/>
              <a:buChar char="ü"/>
              <a:defRPr/>
            </a:pPr>
            <a:endParaRPr lang="en-GB" altLang="en-US" sz="1600" dirty="0"/>
          </a:p>
          <a:p>
            <a:pPr marL="266700" indent="-266700" eaLnBrk="1" hangingPunct="1">
              <a:spcBef>
                <a:spcPct val="30000"/>
              </a:spcBef>
              <a:buFont typeface="Wingdings" pitchFamily="2" charset="2"/>
              <a:buNone/>
              <a:defRPr/>
            </a:pPr>
            <a:endParaRPr lang="en-GB" altLang="en-US" dirty="0"/>
          </a:p>
        </p:txBody>
      </p:sp>
      <p:pic>
        <p:nvPicPr>
          <p:cNvPr id="12296" name="Picture 6" descr="bann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500813"/>
            <a:ext cx="9144000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81E520B-E083-4CF2-B655-AD161FE2A8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694" y="1502787"/>
            <a:ext cx="8207375" cy="4499551"/>
          </a:xfrm>
        </p:spPr>
        <p:txBody>
          <a:bodyPr/>
          <a:lstStyle/>
          <a:p>
            <a:pPr eaLnBrk="1" hangingPunct="1"/>
            <a:r>
              <a:rPr lang="en-GB" altLang="en-US" sz="24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Young people learn quickly and are usually IT literate</a:t>
            </a:r>
          </a:p>
          <a:p>
            <a:pPr eaLnBrk="1" hangingPunct="1"/>
            <a:r>
              <a:rPr lang="en-GB" altLang="en-US" sz="24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Social media savvy</a:t>
            </a:r>
          </a:p>
          <a:p>
            <a:pPr eaLnBrk="1" hangingPunct="1"/>
            <a:r>
              <a:rPr lang="en-GB" altLang="en-US" sz="24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The employer can develop and train you to their own standards</a:t>
            </a:r>
          </a:p>
          <a:p>
            <a:pPr eaLnBrk="1" hangingPunct="1"/>
            <a:r>
              <a:rPr lang="en-GB" altLang="en-US" sz="24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Young people are enthusiastic and come with a fresh set of eyes</a:t>
            </a:r>
          </a:p>
          <a:p>
            <a:pPr eaLnBrk="1" hangingPunct="1"/>
            <a:r>
              <a:rPr lang="en-GB" altLang="en-US" sz="2400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Skills – how you can you evidence from your subjects:</a:t>
            </a:r>
          </a:p>
          <a:p>
            <a:pPr marL="0" indent="0" eaLnBrk="1" hangingPunct="1">
              <a:buNone/>
            </a:pPr>
            <a:r>
              <a:rPr lang="en-GB" altLang="en-US" sz="2000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Analytical and problem solving/good time </a:t>
            </a:r>
            <a:r>
              <a:rPr lang="en-GB" altLang="en-US" sz="2000" dirty="0" err="1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mgmt</a:t>
            </a:r>
            <a:r>
              <a:rPr lang="en-GB" altLang="en-US" sz="2000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/numeracy and literacy/working to deadlines/working with colleagues/research/report writing/empathy/customer service/lab work/creativity/being independent/logical thinking/understanding algorithm design/ethics/determination/self-discipline ……</a:t>
            </a:r>
          </a:p>
          <a:p>
            <a:pPr eaLnBrk="1" hangingPunct="1"/>
            <a:endParaRPr lang="en-GB" altLang="en-US" sz="2400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eaLnBrk="1" hangingPunct="1"/>
            <a:endParaRPr lang="en-GB" altLang="en-US" sz="2400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0" indent="0" eaLnBrk="1" hangingPunct="1">
              <a:buNone/>
            </a:pPr>
            <a:endParaRPr lang="en-GB" altLang="en-US" sz="2200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E1AA877-D12E-469B-839A-AC8C0AAF5B2B}"/>
              </a:ext>
            </a:extLst>
          </p:cNvPr>
          <p:cNvSpPr/>
          <p:nvPr/>
        </p:nvSpPr>
        <p:spPr>
          <a:xfrm>
            <a:off x="874832" y="359277"/>
            <a:ext cx="640871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en-GB" altLang="en-US" sz="2800" b="1" dirty="0" smtClean="0">
                <a:solidFill>
                  <a:schemeClr val="accent6">
                    <a:lumMod val="75000"/>
                  </a:schemeClr>
                </a:solidFill>
              </a:rPr>
              <a:t>What are Employers/Organisations looking for?</a:t>
            </a:r>
            <a:endParaRPr lang="en-GB" altLang="en-US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3924E9EA-4D1D-49BA-ACE2-66167FD640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49531" y="445429"/>
            <a:ext cx="1383273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0" descr="banner">
            <a:extLst>
              <a:ext uri="{FF2B5EF4-FFF2-40B4-BE49-F238E27FC236}">
                <a16:creationId xmlns:a16="http://schemas.microsoft.com/office/drawing/2014/main" id="{33B766D6-AD9C-4DC7-B195-1ECD56AEB5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02338"/>
            <a:ext cx="9144000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3833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1" descr="banner">
            <a:extLst>
              <a:ext uri="{FF2B5EF4-FFF2-40B4-BE49-F238E27FC236}">
                <a16:creationId xmlns:a16="http://schemas.microsoft.com/office/drawing/2014/main" id="{FE450A58-A610-4966-B256-24A33C02D9F1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6002338"/>
            <a:ext cx="9144000" cy="855662"/>
          </a:xfrm>
          <a:noFill/>
        </p:spPr>
      </p:pic>
      <p:sp>
        <p:nvSpPr>
          <p:cNvPr id="11267" name="Text Box 5">
            <a:extLst>
              <a:ext uri="{FF2B5EF4-FFF2-40B4-BE49-F238E27FC236}">
                <a16:creationId xmlns:a16="http://schemas.microsoft.com/office/drawing/2014/main" id="{4938508A-BEF4-407C-988A-7F08BCFE3B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260350"/>
            <a:ext cx="8352159" cy="6306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sz="3600" b="1" dirty="0">
                <a:solidFill>
                  <a:schemeClr val="accent2"/>
                </a:solidFill>
                <a:ea typeface="ヒラギノ角ゴ Pro W3" pitchFamily="1" charset="-128"/>
              </a:rPr>
              <a:t>How much are Apprentices Paid?</a:t>
            </a:r>
          </a:p>
          <a:p>
            <a:pPr>
              <a:spcBef>
                <a:spcPct val="50000"/>
              </a:spcBef>
              <a:buFontTx/>
              <a:buNone/>
            </a:pPr>
            <a:endParaRPr lang="en-GB" altLang="en-US" sz="600" b="1" dirty="0">
              <a:solidFill>
                <a:schemeClr val="accent2"/>
              </a:solidFill>
              <a:ea typeface="ヒラギノ角ゴ Pro W3" pitchFamily="1" charset="-128"/>
            </a:endParaRPr>
          </a:p>
          <a:p>
            <a:pPr>
              <a:spcBef>
                <a:spcPct val="50000"/>
              </a:spcBef>
              <a:buNone/>
            </a:pPr>
            <a:r>
              <a:rPr lang="en-GB" altLang="en-US" sz="2400" dirty="0" smtClean="0"/>
              <a:t>Minimum rate of pay for 18-20 year olds from April 2022 is £6.83 an hour  – this rate increases each year. (£6.83 x 37 hours = £252.71 a week, £13,140.92 a year)</a:t>
            </a:r>
          </a:p>
          <a:p>
            <a:pPr>
              <a:spcBef>
                <a:spcPct val="50000"/>
              </a:spcBef>
              <a:buNone/>
            </a:pPr>
            <a:endParaRPr lang="en-GB" altLang="en-US" sz="2400" dirty="0" smtClean="0"/>
          </a:p>
          <a:p>
            <a:pPr>
              <a:lnSpc>
                <a:spcPct val="65000"/>
              </a:lnSpc>
              <a:spcBef>
                <a:spcPct val="50000"/>
              </a:spcBef>
              <a:buNone/>
            </a:pPr>
            <a:r>
              <a:rPr lang="en-GB" altLang="en-US" sz="2400" dirty="0" smtClean="0"/>
              <a:t>Higher and Degree Apprenticeships pay higher</a:t>
            </a:r>
          </a:p>
          <a:p>
            <a:pPr>
              <a:lnSpc>
                <a:spcPct val="65000"/>
              </a:lnSpc>
              <a:spcBef>
                <a:spcPct val="50000"/>
              </a:spcBef>
              <a:buNone/>
            </a:pPr>
            <a:r>
              <a:rPr lang="en-GB" altLang="en-US" sz="2400" dirty="0" smtClean="0"/>
              <a:t>Some examples that I have seen – </a:t>
            </a:r>
          </a:p>
          <a:p>
            <a:pPr>
              <a:lnSpc>
                <a:spcPct val="65000"/>
              </a:lnSpc>
              <a:spcBef>
                <a:spcPct val="50000"/>
              </a:spcBef>
              <a:buNone/>
            </a:pPr>
            <a:r>
              <a:rPr lang="en-GB" altLang="en-US" sz="2400" dirty="0" smtClean="0"/>
              <a:t>Banks:  £18,000-20,000 per annum</a:t>
            </a:r>
          </a:p>
          <a:p>
            <a:pPr>
              <a:lnSpc>
                <a:spcPct val="65000"/>
              </a:lnSpc>
              <a:spcBef>
                <a:spcPct val="50000"/>
              </a:spcBef>
              <a:buNone/>
            </a:pPr>
            <a:r>
              <a:rPr lang="en-GB" altLang="en-US" sz="2400" dirty="0" smtClean="0"/>
              <a:t>GCHQ:  £17,000 </a:t>
            </a:r>
          </a:p>
          <a:p>
            <a:pPr>
              <a:lnSpc>
                <a:spcPct val="65000"/>
              </a:lnSpc>
              <a:spcBef>
                <a:spcPct val="50000"/>
              </a:spcBef>
              <a:buNone/>
            </a:pPr>
            <a:r>
              <a:rPr lang="en-GB" altLang="en-US" sz="2400" dirty="0" smtClean="0"/>
              <a:t>Army:     £18,000</a:t>
            </a:r>
          </a:p>
          <a:p>
            <a:pPr>
              <a:lnSpc>
                <a:spcPct val="65000"/>
              </a:lnSpc>
              <a:spcBef>
                <a:spcPct val="50000"/>
              </a:spcBef>
              <a:buNone/>
            </a:pPr>
            <a:r>
              <a:rPr lang="en-GB" altLang="en-US" sz="2400" dirty="0" smtClean="0"/>
              <a:t>Police Officer: £22,000</a:t>
            </a:r>
          </a:p>
          <a:p>
            <a:pPr>
              <a:lnSpc>
                <a:spcPct val="65000"/>
              </a:lnSpc>
              <a:spcBef>
                <a:spcPct val="50000"/>
              </a:spcBef>
              <a:buNone/>
            </a:pPr>
            <a:r>
              <a:rPr lang="en-GB" altLang="en-US" sz="2400" dirty="0" smtClean="0"/>
              <a:t>However – remember all apprenticeships are very</a:t>
            </a:r>
            <a:r>
              <a:rPr lang="en-GB" altLang="en-US" sz="2400" dirty="0"/>
              <a:t> </a:t>
            </a:r>
            <a:r>
              <a:rPr lang="en-GB" altLang="en-US" sz="2400" dirty="0" smtClean="0">
                <a:ea typeface="ヒラギノ角ゴ Pro W3" pitchFamily="1" charset="-128"/>
              </a:rPr>
              <a:t>Competitive !</a:t>
            </a:r>
            <a:endParaRPr lang="en-GB" altLang="en-US" sz="2400" dirty="0">
              <a:ea typeface="ヒラギノ角ゴ Pro W3" pitchFamily="1" charset="-128"/>
            </a:endParaRPr>
          </a:p>
          <a:p>
            <a:pPr>
              <a:spcBef>
                <a:spcPct val="50000"/>
              </a:spcBef>
              <a:buFontTx/>
              <a:buNone/>
            </a:pPr>
            <a:endParaRPr lang="en-GB" altLang="en-US" sz="2000" b="1" dirty="0">
              <a:latin typeface="Arial Unicode MS" pitchFamily="34" charset="-128"/>
              <a:ea typeface="ヒラギノ角ゴ Pro W3" pitchFamily="1" charset="-128"/>
            </a:endParaRPr>
          </a:p>
        </p:txBody>
      </p:sp>
      <p:pic>
        <p:nvPicPr>
          <p:cNvPr id="11268" name="Picture 6" descr="money">
            <a:extLst>
              <a:ext uri="{FF2B5EF4-FFF2-40B4-BE49-F238E27FC236}">
                <a16:creationId xmlns:a16="http://schemas.microsoft.com/office/drawing/2014/main" id="{A17B34FD-9552-48D3-8E88-4AF4A5DA2C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5084" y="3194670"/>
            <a:ext cx="2718916" cy="2573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4218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5" descr="banner">
            <a:extLst>
              <a:ext uri="{FF2B5EF4-FFF2-40B4-BE49-F238E27FC236}">
                <a16:creationId xmlns:a16="http://schemas.microsoft.com/office/drawing/2014/main" id="{2E12C67C-9990-4BC2-AA42-E76D575854E7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6002338"/>
            <a:ext cx="9144000" cy="855662"/>
          </a:xfrm>
          <a:noFill/>
        </p:spPr>
      </p:pic>
      <p:pic>
        <p:nvPicPr>
          <p:cNvPr id="15363" name="Picture 8" descr="12673209-2548x1695">
            <a:extLst>
              <a:ext uri="{FF2B5EF4-FFF2-40B4-BE49-F238E27FC236}">
                <a16:creationId xmlns:a16="http://schemas.microsoft.com/office/drawing/2014/main" id="{93622D35-1169-49B9-98B8-B76B5F74AAF9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75463" y="3313113"/>
            <a:ext cx="2454275" cy="3687762"/>
          </a:xfrm>
          <a:noFill/>
        </p:spPr>
      </p:pic>
      <p:sp>
        <p:nvSpPr>
          <p:cNvPr id="15364" name="Text Box 11">
            <a:extLst>
              <a:ext uri="{FF2B5EF4-FFF2-40B4-BE49-F238E27FC236}">
                <a16:creationId xmlns:a16="http://schemas.microsoft.com/office/drawing/2014/main" id="{3BC1297B-667A-4A88-A481-B13A06CFA2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888" y="333375"/>
            <a:ext cx="78851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b="1">
                <a:solidFill>
                  <a:srgbClr val="333399"/>
                </a:solidFill>
              </a:rPr>
              <a:t>Eligibility and Entry Requirements</a:t>
            </a:r>
          </a:p>
        </p:txBody>
      </p:sp>
      <p:sp>
        <p:nvSpPr>
          <p:cNvPr id="15365" name="Text Box 12">
            <a:extLst>
              <a:ext uri="{FF2B5EF4-FFF2-40B4-BE49-F238E27FC236}">
                <a16:creationId xmlns:a16="http://schemas.microsoft.com/office/drawing/2014/main" id="{7DEBAA49-F5BE-41AB-8C16-E397DCBB61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981075"/>
            <a:ext cx="8396287" cy="3622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endParaRPr lang="en-GB" altLang="en-US" sz="2000" dirty="0"/>
          </a:p>
          <a:p>
            <a:pPr marL="342900" indent="-342900">
              <a:lnSpc>
                <a:spcPct val="70000"/>
              </a:lnSpc>
              <a:spcBef>
                <a:spcPct val="50000"/>
              </a:spcBef>
            </a:pPr>
            <a:r>
              <a:rPr lang="en-GB" altLang="en-US" sz="2000" dirty="0"/>
              <a:t>Apprenticeships  are  for all ages BUT a priority for 16 -24 </a:t>
            </a:r>
            <a:r>
              <a:rPr lang="en-GB" altLang="en-US" sz="2000" dirty="0" smtClean="0"/>
              <a:t>years</a:t>
            </a:r>
          </a:p>
          <a:p>
            <a:pPr marL="342900" indent="-342900">
              <a:lnSpc>
                <a:spcPct val="70000"/>
              </a:lnSpc>
              <a:spcBef>
                <a:spcPct val="50000"/>
              </a:spcBef>
            </a:pPr>
            <a:r>
              <a:rPr lang="en-GB" altLang="en-US" sz="2000" dirty="0" smtClean="0"/>
              <a:t>Entry requirements will vary – but the better your qualifications the </a:t>
            </a:r>
          </a:p>
          <a:p>
            <a:pPr>
              <a:lnSpc>
                <a:spcPct val="70000"/>
              </a:lnSpc>
              <a:spcBef>
                <a:spcPct val="50000"/>
              </a:spcBef>
              <a:buNone/>
            </a:pPr>
            <a:r>
              <a:rPr lang="en-GB" altLang="en-US" sz="2000" dirty="0"/>
              <a:t> </a:t>
            </a:r>
            <a:r>
              <a:rPr lang="en-GB" altLang="en-US" sz="2000" dirty="0" smtClean="0"/>
              <a:t>    more choice of apprenticeships to apply for. </a:t>
            </a:r>
            <a:endParaRPr lang="en-GB" altLang="en-US" sz="2000" dirty="0"/>
          </a:p>
          <a:p>
            <a:pPr marL="342900" indent="-342900">
              <a:lnSpc>
                <a:spcPct val="70000"/>
              </a:lnSpc>
              <a:spcBef>
                <a:spcPct val="50000"/>
              </a:spcBef>
            </a:pPr>
            <a:endParaRPr lang="en-GB" altLang="en-US" sz="2000" dirty="0"/>
          </a:p>
          <a:p>
            <a:pPr>
              <a:lnSpc>
                <a:spcPct val="70000"/>
              </a:lnSpc>
              <a:spcBef>
                <a:spcPct val="50000"/>
              </a:spcBef>
              <a:buNone/>
            </a:pPr>
            <a:endParaRPr lang="en-GB" altLang="en-US" sz="1200" dirty="0"/>
          </a:p>
          <a:p>
            <a:pPr marL="342900" indent="-342900">
              <a:lnSpc>
                <a:spcPct val="70000"/>
              </a:lnSpc>
              <a:spcBef>
                <a:spcPct val="50000"/>
              </a:spcBef>
            </a:pPr>
            <a:r>
              <a:rPr lang="en-GB" altLang="en-US" sz="2000" dirty="0"/>
              <a:t>Level </a:t>
            </a:r>
            <a:r>
              <a:rPr lang="en-GB" altLang="en-US" sz="2000" dirty="0" smtClean="0"/>
              <a:t>4 Higher </a:t>
            </a:r>
            <a:r>
              <a:rPr lang="en-GB" altLang="en-US" sz="2000" dirty="0"/>
              <a:t>Apprenticeships will require </a:t>
            </a:r>
            <a:r>
              <a:rPr lang="en-GB" altLang="en-US" sz="2000" dirty="0" smtClean="0"/>
              <a:t> </a:t>
            </a:r>
            <a:r>
              <a:rPr lang="en-GB" altLang="en-US" sz="2000" dirty="0"/>
              <a:t>good GCSE Grades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GB" altLang="en-US" sz="2000" dirty="0"/>
              <a:t>plus A </a:t>
            </a:r>
            <a:r>
              <a:rPr lang="en-GB" altLang="en-US" sz="2000" dirty="0" smtClean="0"/>
              <a:t>Levels</a:t>
            </a:r>
            <a:endParaRPr lang="en-GB" altLang="en-US" sz="2000" dirty="0"/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GB" altLang="en-US" sz="2000" dirty="0"/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GB" altLang="en-US" sz="1800" dirty="0"/>
          </a:p>
        </p:txBody>
      </p:sp>
    </p:spTree>
    <p:extLst>
      <p:ext uri="{BB962C8B-B14F-4D97-AF65-F5344CB8AC3E}">
        <p14:creationId xmlns:p14="http://schemas.microsoft.com/office/powerpoint/2010/main" val="3772960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17" descr="banner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6002338"/>
            <a:ext cx="9144000" cy="855662"/>
          </a:xfrm>
          <a:noFill/>
        </p:spPr>
      </p:pic>
      <p:sp>
        <p:nvSpPr>
          <p:cNvPr id="44033" name="Rectangle 1"/>
          <p:cNvSpPr>
            <a:spLocks noChangeArrowheads="1"/>
          </p:cNvSpPr>
          <p:nvPr/>
        </p:nvSpPr>
        <p:spPr bwMode="auto">
          <a:xfrm>
            <a:off x="251520" y="310375"/>
            <a:ext cx="8640960" cy="6540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spAutoFit/>
          </a:bodyPr>
          <a:lstStyle/>
          <a:p>
            <a:pPr algn="ctr">
              <a:defRPr/>
            </a:pPr>
            <a:r>
              <a:rPr lang="en-GB" sz="2800" b="1" dirty="0">
                <a:solidFill>
                  <a:schemeClr val="accent1">
                    <a:lumMod val="50000"/>
                  </a:schemeClr>
                </a:solidFill>
              </a:rPr>
              <a:t>What do the </a:t>
            </a:r>
            <a:r>
              <a:rPr lang="en-GB" sz="2800" b="1" dirty="0" smtClean="0">
                <a:solidFill>
                  <a:schemeClr val="accent1">
                    <a:lumMod val="50000"/>
                  </a:schemeClr>
                </a:solidFill>
              </a:rPr>
              <a:t>Apprenticeship NVQ Levels </a:t>
            </a:r>
            <a:r>
              <a:rPr lang="en-GB" sz="2800" b="1" dirty="0">
                <a:solidFill>
                  <a:schemeClr val="accent1">
                    <a:lumMod val="50000"/>
                  </a:schemeClr>
                </a:solidFill>
              </a:rPr>
              <a:t>Mean?</a:t>
            </a:r>
            <a:endParaRPr lang="en-GB" sz="2800" b="1" i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endParaRPr lang="en-GB" sz="2800" dirty="0"/>
          </a:p>
          <a:p>
            <a:r>
              <a:rPr lang="en-GB" sz="2400" dirty="0">
                <a:latin typeface="+mn-lt"/>
              </a:rPr>
              <a:t>Level 4 - certificate of higher education (</a:t>
            </a:r>
            <a:r>
              <a:rPr lang="en-GB" sz="2400" dirty="0" err="1">
                <a:latin typeface="+mn-lt"/>
              </a:rPr>
              <a:t>CertHE</a:t>
            </a:r>
            <a:r>
              <a:rPr lang="en-GB" sz="2400" dirty="0">
                <a:latin typeface="+mn-lt"/>
              </a:rPr>
              <a:t>) </a:t>
            </a:r>
          </a:p>
          <a:p>
            <a:r>
              <a:rPr lang="en-GB" sz="2400" dirty="0">
                <a:latin typeface="+mn-lt"/>
              </a:rPr>
              <a:t>               higher national certificate (HNC)</a:t>
            </a:r>
          </a:p>
          <a:p>
            <a:endParaRPr lang="en-GB" sz="2400" dirty="0">
              <a:latin typeface="+mn-lt"/>
            </a:endParaRPr>
          </a:p>
          <a:p>
            <a:r>
              <a:rPr lang="en-GB" sz="2400" dirty="0">
                <a:latin typeface="+mn-lt"/>
              </a:rPr>
              <a:t>Level 5 - diploma of higher education (</a:t>
            </a:r>
            <a:r>
              <a:rPr lang="en-GB" sz="2400" dirty="0" err="1">
                <a:latin typeface="+mn-lt"/>
              </a:rPr>
              <a:t>DipHE</a:t>
            </a:r>
            <a:r>
              <a:rPr lang="en-GB" sz="2400" dirty="0">
                <a:latin typeface="+mn-lt"/>
              </a:rPr>
              <a:t>)</a:t>
            </a:r>
          </a:p>
          <a:p>
            <a:r>
              <a:rPr lang="en-GB" sz="2400" dirty="0">
                <a:latin typeface="+mn-lt"/>
              </a:rPr>
              <a:t>               higher national diploma (HND) </a:t>
            </a:r>
          </a:p>
          <a:p>
            <a:r>
              <a:rPr lang="en-GB" sz="2400" dirty="0">
                <a:latin typeface="+mn-lt"/>
              </a:rPr>
              <a:t>               foundation degree</a:t>
            </a:r>
          </a:p>
          <a:p>
            <a:endParaRPr lang="en-GB" sz="2400" dirty="0">
              <a:latin typeface="+mn-lt"/>
            </a:endParaRPr>
          </a:p>
          <a:p>
            <a:r>
              <a:rPr lang="en-GB" sz="2400" dirty="0">
                <a:latin typeface="+mn-lt"/>
              </a:rPr>
              <a:t>Level 6 - degree with honours – </a:t>
            </a:r>
            <a:r>
              <a:rPr lang="en-GB" sz="2400" dirty="0" err="1">
                <a:latin typeface="+mn-lt"/>
              </a:rPr>
              <a:t>eg</a:t>
            </a:r>
            <a:r>
              <a:rPr lang="en-GB" sz="2400" dirty="0">
                <a:latin typeface="+mn-lt"/>
              </a:rPr>
              <a:t> bachelor of the arts (BA)    	    </a:t>
            </a:r>
            <a:r>
              <a:rPr lang="en-GB" sz="2400" dirty="0" err="1">
                <a:latin typeface="+mn-lt"/>
              </a:rPr>
              <a:t>hons</a:t>
            </a:r>
            <a:r>
              <a:rPr lang="en-GB" sz="2400" dirty="0">
                <a:latin typeface="+mn-lt"/>
              </a:rPr>
              <a:t>, bachelor of science (BSc) </a:t>
            </a:r>
            <a:r>
              <a:rPr lang="en-GB" sz="2400" dirty="0" err="1">
                <a:latin typeface="+mn-lt"/>
              </a:rPr>
              <a:t>hons</a:t>
            </a:r>
            <a:endParaRPr lang="en-GB" sz="2400" dirty="0">
              <a:latin typeface="+mn-lt"/>
            </a:endParaRPr>
          </a:p>
          <a:p>
            <a:endParaRPr lang="en-GB" sz="2400" dirty="0">
              <a:latin typeface="+mn-lt"/>
            </a:endParaRPr>
          </a:p>
          <a:p>
            <a:r>
              <a:rPr lang="en-GB" sz="2400" dirty="0">
                <a:latin typeface="+mn-lt"/>
              </a:rPr>
              <a:t>Level 7 - master’s degree, </a:t>
            </a:r>
            <a:r>
              <a:rPr lang="en-GB" sz="2400" dirty="0" err="1">
                <a:latin typeface="+mn-lt"/>
              </a:rPr>
              <a:t>eg</a:t>
            </a:r>
            <a:r>
              <a:rPr lang="en-GB" sz="2400" dirty="0">
                <a:latin typeface="+mn-lt"/>
              </a:rPr>
              <a:t> master of arts (MA), master of 		    science (MSc)</a:t>
            </a:r>
          </a:p>
          <a:p>
            <a:r>
              <a:rPr lang="en-GB" sz="2400" dirty="0">
                <a:latin typeface="+mn-lt"/>
              </a:rPr>
              <a:t>               postgraduate certificate</a:t>
            </a:r>
          </a:p>
          <a:p>
            <a:r>
              <a:rPr lang="en-GB" sz="2400" dirty="0">
                <a:latin typeface="+mn-lt"/>
              </a:rPr>
              <a:t>               </a:t>
            </a:r>
          </a:p>
          <a:p>
            <a:endParaRPr lang="en-GB" dirty="0">
              <a:latin typeface="+mn-lt"/>
            </a:endParaRPr>
          </a:p>
          <a:p>
            <a:pPr eaLnBrk="0" hangingPunct="0">
              <a:defRPr/>
            </a:pPr>
            <a:endParaRPr lang="en-GB" sz="800" dirty="0">
              <a:latin typeface="Arial" pitchFamily="34" charset="0"/>
            </a:endParaRPr>
          </a:p>
          <a:p>
            <a:pPr eaLnBrk="0" hangingPunct="0">
              <a:defRPr/>
            </a:pPr>
            <a:r>
              <a:rPr lang="en-GB" sz="700" dirty="0">
                <a:solidFill>
                  <a:srgbClr val="000000"/>
                </a:solidFill>
                <a:latin typeface="Arial"/>
              </a:rPr>
              <a:t> </a:t>
            </a:r>
            <a:endParaRPr lang="en-GB" dirty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17" descr="banner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6002338"/>
            <a:ext cx="9144000" cy="855662"/>
          </a:xfrm>
          <a:noFill/>
        </p:spPr>
      </p:pic>
      <p:sp>
        <p:nvSpPr>
          <p:cNvPr id="44033" name="Rectangle 1"/>
          <p:cNvSpPr>
            <a:spLocks noChangeArrowheads="1"/>
          </p:cNvSpPr>
          <p:nvPr/>
        </p:nvSpPr>
        <p:spPr bwMode="auto">
          <a:xfrm>
            <a:off x="0" y="384721"/>
            <a:ext cx="9144000" cy="6078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spAutoFit/>
          </a:bodyPr>
          <a:lstStyle/>
          <a:p>
            <a:pPr algn="ctr">
              <a:defRPr/>
            </a:pPr>
            <a:endParaRPr lang="en-GB" sz="2800" b="1" dirty="0">
              <a:solidFill>
                <a:schemeClr val="accent1">
                  <a:lumMod val="50000"/>
                </a:schemeClr>
              </a:solidFill>
            </a:endParaRPr>
          </a:p>
          <a:p>
            <a:pPr algn="ctr">
              <a:defRPr/>
            </a:pPr>
            <a:r>
              <a:rPr lang="en-GB" sz="2800" b="1" dirty="0">
                <a:solidFill>
                  <a:schemeClr val="accent2"/>
                </a:solidFill>
              </a:rPr>
              <a:t>Higher Apprenticeships are a </a:t>
            </a:r>
            <a:r>
              <a:rPr lang="en-GB" sz="2800" b="1" dirty="0" smtClean="0">
                <a:solidFill>
                  <a:schemeClr val="accent2"/>
                </a:solidFill>
              </a:rPr>
              <a:t>different route than going  </a:t>
            </a:r>
            <a:r>
              <a:rPr lang="en-GB" sz="2800" b="1" dirty="0">
                <a:solidFill>
                  <a:schemeClr val="accent2"/>
                </a:solidFill>
              </a:rPr>
              <a:t>to </a:t>
            </a:r>
            <a:r>
              <a:rPr lang="en-GB" sz="2800" b="1" dirty="0" smtClean="0">
                <a:solidFill>
                  <a:schemeClr val="accent2"/>
                </a:solidFill>
              </a:rPr>
              <a:t>University</a:t>
            </a:r>
            <a:endParaRPr lang="en-GB" dirty="0">
              <a:latin typeface="+mn-lt"/>
            </a:endParaRPr>
          </a:p>
          <a:p>
            <a:pPr>
              <a:defRPr/>
            </a:pPr>
            <a:r>
              <a:rPr lang="en-GB" sz="2000" dirty="0">
                <a:latin typeface="+mn-lt"/>
              </a:rPr>
              <a:t>The aim of the Higher Apprenticeship is to raise the skill levels of people in their industry to degree level and many apprenticeship routes now offer this progression route</a:t>
            </a:r>
          </a:p>
          <a:p>
            <a:pPr>
              <a:defRPr/>
            </a:pPr>
            <a:endParaRPr lang="en-GB" sz="2000" dirty="0">
              <a:latin typeface="+mn-lt"/>
            </a:endParaRPr>
          </a:p>
          <a:p>
            <a:pPr>
              <a:defRPr/>
            </a:pPr>
            <a:r>
              <a:rPr lang="en-GB" sz="2000" dirty="0">
                <a:latin typeface="+mn-lt"/>
              </a:rPr>
              <a:t>You will receive training, both on- and off-the-job (day release or block release linked to a HE such as a university), earn a decent salary and have the opportunity to really start moving your career forward.</a:t>
            </a:r>
          </a:p>
          <a:p>
            <a:pPr algn="ctr">
              <a:defRPr/>
            </a:pPr>
            <a:endParaRPr lang="en-GB" sz="2000" dirty="0">
              <a:latin typeface="+mn-lt"/>
            </a:endParaRPr>
          </a:p>
          <a:p>
            <a:pPr>
              <a:defRPr/>
            </a:pPr>
            <a:r>
              <a:rPr lang="en-GB" sz="2000" dirty="0">
                <a:latin typeface="+mn-lt"/>
              </a:rPr>
              <a:t>The Government is committed to expanding the number, range and quality of apprenticeships up to degree level </a:t>
            </a:r>
            <a:endParaRPr lang="en-GB" sz="2000" dirty="0" smtClean="0">
              <a:latin typeface="+mn-lt"/>
            </a:endParaRPr>
          </a:p>
          <a:p>
            <a:pPr>
              <a:defRPr/>
            </a:pPr>
            <a:endParaRPr lang="en-GB" sz="2000" dirty="0" smtClean="0">
              <a:latin typeface="+mn-lt"/>
            </a:endParaRPr>
          </a:p>
          <a:p>
            <a:pPr>
              <a:defRPr/>
            </a:pPr>
            <a:r>
              <a:rPr lang="en-GB" sz="2000" dirty="0" smtClean="0">
                <a:latin typeface="+mn-lt"/>
              </a:rPr>
              <a:t>You may have to look outside of Worcester for Higher and Degree apprenticeships</a:t>
            </a:r>
            <a:endParaRPr lang="en-GB" sz="2000" dirty="0">
              <a:latin typeface="+mn-lt"/>
            </a:endParaRPr>
          </a:p>
          <a:p>
            <a:pPr>
              <a:defRPr/>
            </a:pPr>
            <a:endParaRPr lang="en-GB" dirty="0">
              <a:latin typeface="+mn-lt"/>
            </a:endParaRPr>
          </a:p>
          <a:p>
            <a:pPr>
              <a:defRPr/>
            </a:pPr>
            <a:r>
              <a:rPr lang="en-GB" dirty="0">
                <a:latin typeface="+mn-lt"/>
              </a:rPr>
              <a:t> </a:t>
            </a:r>
          </a:p>
          <a:p>
            <a:pPr eaLnBrk="0" hangingPunct="0">
              <a:defRPr/>
            </a:pPr>
            <a:endParaRPr lang="en-GB" sz="800" dirty="0">
              <a:latin typeface="Arial" pitchFamily="34" charset="0"/>
            </a:endParaRPr>
          </a:p>
          <a:p>
            <a:pPr eaLnBrk="0" hangingPunct="0">
              <a:defRPr/>
            </a:pPr>
            <a:r>
              <a:rPr lang="en-GB" sz="700" dirty="0">
                <a:solidFill>
                  <a:srgbClr val="000000"/>
                </a:solidFill>
                <a:latin typeface="Arial"/>
              </a:rPr>
              <a:t> </a:t>
            </a:r>
            <a:endParaRPr lang="en-GB" dirty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4"/>
          <p:cNvSpPr txBox="1">
            <a:spLocks noChangeArrowheads="1"/>
          </p:cNvSpPr>
          <p:nvPr/>
        </p:nvSpPr>
        <p:spPr bwMode="auto">
          <a:xfrm>
            <a:off x="395288" y="0"/>
            <a:ext cx="8353425" cy="5663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endParaRPr lang="en-GB" sz="2800" b="1" dirty="0">
              <a:solidFill>
                <a:schemeClr val="accent2"/>
              </a:solidFill>
              <a:ea typeface="ヒラギノ角ゴ Pro W3" pitchFamily="1" charset="-128"/>
            </a:endParaRPr>
          </a:p>
          <a:p>
            <a:pPr algn="ctr" eaLnBrk="0" hangingPunct="0">
              <a:spcBef>
                <a:spcPct val="50000"/>
              </a:spcBef>
            </a:pPr>
            <a:r>
              <a:rPr lang="en-GB" sz="2800" b="1" dirty="0" smtClean="0">
                <a:solidFill>
                  <a:schemeClr val="accent2"/>
                </a:solidFill>
                <a:ea typeface="ヒラギノ角ゴ Pro W3" pitchFamily="1" charset="-128"/>
              </a:rPr>
              <a:t>Degree Apprenticeships </a:t>
            </a:r>
          </a:p>
          <a:p>
            <a:pPr algn="ctr" eaLnBrk="0" hangingPunct="0">
              <a:spcBef>
                <a:spcPct val="50000"/>
              </a:spcBef>
            </a:pPr>
            <a:r>
              <a:rPr lang="en-GB" sz="2800" dirty="0" smtClean="0">
                <a:solidFill>
                  <a:schemeClr val="tx2"/>
                </a:solidFill>
                <a:ea typeface="ヒラギノ角ゴ Pro W3" pitchFamily="1" charset="-128"/>
              </a:rPr>
              <a:t>A Collaboration between a Company &amp; a University</a:t>
            </a:r>
          </a:p>
          <a:p>
            <a:pPr eaLnBrk="0" hangingPunct="0">
              <a:spcBef>
                <a:spcPct val="50000"/>
              </a:spcBef>
            </a:pPr>
            <a:r>
              <a:rPr lang="en-GB" sz="2800" dirty="0" smtClean="0">
                <a:solidFill>
                  <a:schemeClr val="tx2"/>
                </a:solidFill>
                <a:ea typeface="ヒラギノ角ゴ Pro W3" pitchFamily="1" charset="-128"/>
              </a:rPr>
              <a:t>For example Jaguar and Warwick University. The Banks.</a:t>
            </a:r>
          </a:p>
          <a:p>
            <a:pPr algn="ctr" eaLnBrk="0" hangingPunct="0">
              <a:spcBef>
                <a:spcPct val="50000"/>
              </a:spcBef>
            </a:pPr>
            <a:r>
              <a:rPr lang="en-GB" sz="2800" b="1" dirty="0" smtClean="0">
                <a:solidFill>
                  <a:schemeClr val="accent2"/>
                </a:solidFill>
                <a:ea typeface="ヒラギノ角ゴ Pro W3" pitchFamily="1" charset="-128"/>
              </a:rPr>
              <a:t>Sponsored Degree </a:t>
            </a:r>
            <a:r>
              <a:rPr lang="en-GB" sz="2800" b="1" dirty="0">
                <a:solidFill>
                  <a:schemeClr val="accent2"/>
                </a:solidFill>
                <a:ea typeface="ヒラギノ角ゴ Pro W3" pitchFamily="1" charset="-128"/>
              </a:rPr>
              <a:t>Apprenticeships</a:t>
            </a:r>
          </a:p>
          <a:p>
            <a:pPr eaLnBrk="0" hangingPunct="0">
              <a:spcBef>
                <a:spcPct val="50000"/>
              </a:spcBef>
            </a:pPr>
            <a:r>
              <a:rPr lang="en-GB" sz="2800" dirty="0" smtClean="0">
                <a:solidFill>
                  <a:schemeClr val="tx2"/>
                </a:solidFill>
                <a:ea typeface="ヒラギノ角ゴ Pro W3" pitchFamily="1" charset="-128"/>
              </a:rPr>
              <a:t>Company initiative, may involve distance learning</a:t>
            </a:r>
            <a:endParaRPr lang="en-GB" sz="2800" dirty="0">
              <a:solidFill>
                <a:schemeClr val="tx2"/>
              </a:solidFill>
              <a:ea typeface="ヒラギノ角ゴ Pro W3" pitchFamily="1" charset="-128"/>
            </a:endParaRPr>
          </a:p>
          <a:p>
            <a:pPr eaLnBrk="0" hangingPunct="0">
              <a:spcBef>
                <a:spcPct val="50000"/>
              </a:spcBef>
            </a:pPr>
            <a:r>
              <a:rPr lang="en-GB" sz="2800" dirty="0" smtClean="0">
                <a:solidFill>
                  <a:schemeClr val="tx2"/>
                </a:solidFill>
                <a:ea typeface="ヒラギノ角ゴ Pro W3" pitchFamily="1" charset="-128"/>
              </a:rPr>
              <a:t> </a:t>
            </a:r>
            <a:endParaRPr lang="en-GB" sz="2800" dirty="0">
              <a:solidFill>
                <a:schemeClr val="tx2"/>
              </a:solidFill>
              <a:ea typeface="ヒラギノ角ゴ Pro W3" pitchFamily="1" charset="-128"/>
            </a:endParaRPr>
          </a:p>
          <a:p>
            <a:pPr eaLnBrk="0" hangingPunct="0">
              <a:spcBef>
                <a:spcPct val="50000"/>
              </a:spcBef>
            </a:pPr>
            <a:endParaRPr lang="en-GB" sz="3600" b="1" dirty="0">
              <a:solidFill>
                <a:schemeClr val="accent2"/>
              </a:solidFill>
              <a:ea typeface="ヒラギノ角ゴ Pro W3" pitchFamily="1" charset="-128"/>
            </a:endParaRPr>
          </a:p>
        </p:txBody>
      </p:sp>
      <p:pic>
        <p:nvPicPr>
          <p:cNvPr id="16387" name="Picture 17" descr="banner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6002338"/>
            <a:ext cx="9144000" cy="855662"/>
          </a:xfrm>
          <a:noFill/>
        </p:spPr>
      </p:pic>
      <p:sp>
        <p:nvSpPr>
          <p:cNvPr id="44033" name="Rectangle 1"/>
          <p:cNvSpPr>
            <a:spLocks noChangeArrowheads="1"/>
          </p:cNvSpPr>
          <p:nvPr/>
        </p:nvSpPr>
        <p:spPr bwMode="auto">
          <a:xfrm>
            <a:off x="683569" y="1854496"/>
            <a:ext cx="7920880" cy="318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spAutoFit/>
          </a:bodyPr>
          <a:lstStyle/>
          <a:p>
            <a:endParaRPr lang="en-GB" sz="3600" dirty="0"/>
          </a:p>
          <a:p>
            <a:endParaRPr lang="en-GB" sz="3600" dirty="0"/>
          </a:p>
          <a:p>
            <a:pPr>
              <a:defRPr/>
            </a:pPr>
            <a:r>
              <a:rPr lang="en-GB" sz="3600" dirty="0"/>
              <a:t>	</a:t>
            </a:r>
          </a:p>
          <a:p>
            <a:pPr>
              <a:defRPr/>
            </a:pPr>
            <a:endParaRPr lang="en-GB" sz="1400" b="1" dirty="0"/>
          </a:p>
          <a:p>
            <a:pPr>
              <a:defRPr/>
            </a:pPr>
            <a:r>
              <a:rPr lang="en-GB" sz="1400" dirty="0"/>
              <a:t> </a:t>
            </a:r>
            <a:endParaRPr lang="en-GB" sz="2400" dirty="0"/>
          </a:p>
          <a:p>
            <a:pPr>
              <a:defRPr/>
            </a:pPr>
            <a:r>
              <a:rPr lang="en-GB" sz="1400" dirty="0"/>
              <a:t> </a:t>
            </a:r>
          </a:p>
          <a:p>
            <a:pPr>
              <a:defRPr/>
            </a:pPr>
            <a:endParaRPr lang="en-GB" sz="1400" dirty="0"/>
          </a:p>
          <a:p>
            <a:pPr>
              <a:defRPr/>
            </a:pPr>
            <a:r>
              <a:rPr lang="en-GB" sz="1400" dirty="0"/>
              <a:t> </a:t>
            </a:r>
          </a:p>
          <a:p>
            <a:pPr>
              <a:defRPr/>
            </a:pPr>
            <a:r>
              <a:rPr lang="en-GB" sz="1400" dirty="0">
                <a:latin typeface="+mn-lt"/>
              </a:rPr>
              <a:t> </a:t>
            </a:r>
          </a:p>
          <a:p>
            <a:pPr eaLnBrk="0" hangingPunct="0">
              <a:defRPr/>
            </a:pPr>
            <a:endParaRPr lang="en-GB" sz="800" dirty="0">
              <a:latin typeface="Arial" pitchFamily="34" charset="0"/>
            </a:endParaRPr>
          </a:p>
          <a:p>
            <a:pPr eaLnBrk="0" hangingPunct="0">
              <a:defRPr/>
            </a:pPr>
            <a:r>
              <a:rPr lang="en-GB" sz="700" dirty="0">
                <a:solidFill>
                  <a:srgbClr val="000000"/>
                </a:solidFill>
                <a:latin typeface="Arial"/>
              </a:rPr>
              <a:t> </a:t>
            </a:r>
            <a:endParaRPr lang="en-GB" dirty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Slide Number Placeholder 5"/>
          <p:cNvSpPr txBox="1">
            <a:spLocks noGrp="1"/>
          </p:cNvSpPr>
          <p:nvPr/>
        </p:nvSpPr>
        <p:spPr bwMode="auto">
          <a:xfrm>
            <a:off x="312738" y="6500813"/>
            <a:ext cx="249237" cy="220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fld id="{9E458A5B-2E5F-4BBB-A961-495AC0EC1A50}" type="slidenum">
              <a:rPr lang="en-GB" altLang="en-US" sz="900">
                <a:ea typeface="MS PGothic" pitchFamily="34" charset="-128"/>
              </a:rPr>
              <a:pPr/>
              <a:t>15</a:t>
            </a:fld>
            <a:endParaRPr lang="en-GB" altLang="en-US" sz="900">
              <a:ea typeface="MS PGothic" pitchFamily="34" charset="-128"/>
            </a:endParaRPr>
          </a:p>
        </p:txBody>
      </p:sp>
      <p:sp>
        <p:nvSpPr>
          <p:cNvPr id="1946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12738" y="441326"/>
            <a:ext cx="8291512" cy="501650"/>
          </a:xfrm>
        </p:spPr>
        <p:txBody>
          <a:bodyPr/>
          <a:lstStyle/>
          <a:p>
            <a:pPr eaLnBrk="1" hangingPunct="1"/>
            <a:r>
              <a:rPr lang="en-GB" altLang="en-US" dirty="0">
                <a:solidFill>
                  <a:srgbClr val="333399"/>
                </a:solidFill>
              </a:rPr>
              <a:t/>
            </a:r>
            <a:br>
              <a:rPr lang="en-GB" altLang="en-US" dirty="0">
                <a:solidFill>
                  <a:srgbClr val="333399"/>
                </a:solidFill>
              </a:rPr>
            </a:br>
            <a:r>
              <a:rPr lang="en-GB" altLang="en-US" dirty="0">
                <a:solidFill>
                  <a:schemeClr val="accent2"/>
                </a:solidFill>
              </a:rPr>
              <a:t>Where to find out </a:t>
            </a:r>
            <a:r>
              <a:rPr lang="en-GB" altLang="en-US" dirty="0" smtClean="0">
                <a:solidFill>
                  <a:schemeClr val="accent2"/>
                </a:solidFill>
              </a:rPr>
              <a:t>more…. </a:t>
            </a:r>
            <a:endParaRPr lang="en-GB" altLang="en-US" dirty="0">
              <a:solidFill>
                <a:schemeClr val="accent2"/>
              </a:solidFill>
            </a:endParaRPr>
          </a:p>
        </p:txBody>
      </p:sp>
      <p:sp>
        <p:nvSpPr>
          <p:cNvPr id="19462" name="Rectangle 7"/>
          <p:cNvSpPr>
            <a:spLocks noChangeArrowheads="1"/>
          </p:cNvSpPr>
          <p:nvPr/>
        </p:nvSpPr>
        <p:spPr bwMode="auto">
          <a:xfrm>
            <a:off x="1511660" y="1164134"/>
            <a:ext cx="6120680" cy="6063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en-GB" altLang="en-US" sz="2400" b="1" dirty="0">
              <a:ea typeface="MS PGothic" pitchFamily="34" charset="-128"/>
              <a:hlinkClick r:id="rId3"/>
            </a:endParaRPr>
          </a:p>
          <a:p>
            <a:r>
              <a:rPr lang="en-GB" altLang="en-US" sz="2400" dirty="0" smtClean="0">
                <a:ea typeface="MS PGothic" pitchFamily="34" charset="-128"/>
              </a:rPr>
              <a:t>A list of Apprenticeship Websites has been emailed to all Year 12 students</a:t>
            </a:r>
          </a:p>
          <a:p>
            <a:endParaRPr lang="en-GB" altLang="en-US" sz="2400" dirty="0">
              <a:ea typeface="MS PGothic" pitchFamily="34" charset="-128"/>
            </a:endParaRPr>
          </a:p>
          <a:p>
            <a:r>
              <a:rPr lang="en-GB" altLang="en-US" sz="2400" dirty="0" smtClean="0">
                <a:ea typeface="MS PGothic" pitchFamily="34" charset="-128"/>
              </a:rPr>
              <a:t>Research specific Companies/Organisations</a:t>
            </a:r>
          </a:p>
          <a:p>
            <a:endParaRPr lang="en-GB" altLang="en-US" sz="2400" dirty="0">
              <a:ea typeface="MS PGothic" pitchFamily="34" charset="-128"/>
            </a:endParaRPr>
          </a:p>
          <a:p>
            <a:r>
              <a:rPr lang="en-GB" altLang="en-US" sz="2400" dirty="0" smtClean="0">
                <a:ea typeface="MS PGothic" pitchFamily="34" charset="-128"/>
              </a:rPr>
              <a:t>Think about </a:t>
            </a:r>
            <a:r>
              <a:rPr lang="en-GB" altLang="en-US" sz="2400" dirty="0" smtClean="0">
                <a:ea typeface="MS PGothic" pitchFamily="34" charset="-128"/>
              </a:rPr>
              <a:t>if you are able and want to work </a:t>
            </a:r>
            <a:r>
              <a:rPr lang="en-GB" altLang="en-US" sz="2400" dirty="0" smtClean="0">
                <a:ea typeface="MS PGothic" pitchFamily="34" charset="-128"/>
              </a:rPr>
              <a:t>in a different geographical area, would you prefer a small company or a large global organisation?</a:t>
            </a:r>
          </a:p>
          <a:p>
            <a:endParaRPr lang="en-GB" altLang="en-US" sz="2400" dirty="0">
              <a:ea typeface="MS PGothic" pitchFamily="34" charset="-128"/>
            </a:endParaRPr>
          </a:p>
          <a:p>
            <a:r>
              <a:rPr lang="en-GB" altLang="en-US" sz="2400" dirty="0" smtClean="0">
                <a:ea typeface="MS PGothic" pitchFamily="34" charset="-128"/>
              </a:rPr>
              <a:t>More information on our Website</a:t>
            </a:r>
          </a:p>
          <a:p>
            <a:endParaRPr lang="en-GB" altLang="en-US" sz="2800" dirty="0">
              <a:ea typeface="MS PGothic" pitchFamily="34" charset="-128"/>
            </a:endParaRPr>
          </a:p>
          <a:p>
            <a:pPr algn="ctr"/>
            <a:endParaRPr lang="en-GB" altLang="en-US" sz="2400" b="1" dirty="0">
              <a:ea typeface="MS PGothic" pitchFamily="34" charset="-128"/>
            </a:endParaRPr>
          </a:p>
          <a:p>
            <a:pPr algn="ctr"/>
            <a:endParaRPr lang="en-GB" altLang="en-US" sz="2400" b="1" dirty="0">
              <a:ea typeface="MS PGothic" pitchFamily="34" charset="-12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51520" y="1844824"/>
            <a:ext cx="864096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sz="2400" dirty="0">
              <a:hlinkClick r:id="rId4"/>
            </a:endParaRPr>
          </a:p>
          <a:p>
            <a:endParaRPr lang="en-GB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97813" y="-20638"/>
            <a:ext cx="1231900" cy="963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6" descr="banner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>
          <a:xfrm>
            <a:off x="0" y="6002338"/>
            <a:ext cx="9144000" cy="8556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764704"/>
            <a:ext cx="7848872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en-GB" sz="4000" b="1" u="sng" dirty="0">
                <a:solidFill>
                  <a:srgbClr val="0070C0"/>
                </a:solidFill>
              </a:rPr>
              <a:t>HOW</a:t>
            </a:r>
            <a:r>
              <a:rPr lang="en-GB" sz="3600" b="1" dirty="0">
                <a:solidFill>
                  <a:srgbClr val="0070C0"/>
                </a:solidFill>
              </a:rPr>
              <a:t> </a:t>
            </a:r>
            <a:r>
              <a:rPr lang="en-GB" sz="2800" b="1" dirty="0">
                <a:solidFill>
                  <a:srgbClr val="0070C0"/>
                </a:solidFill>
              </a:rPr>
              <a:t>to apply for an apprenticeship</a:t>
            </a:r>
            <a:r>
              <a:rPr lang="en-GB" sz="2800" b="1" dirty="0" smtClean="0">
                <a:solidFill>
                  <a:srgbClr val="0070C0"/>
                </a:solidFill>
              </a:rPr>
              <a:t>?</a:t>
            </a:r>
          </a:p>
          <a:p>
            <a:pPr marL="0" indent="0">
              <a:buNone/>
            </a:pPr>
            <a:endParaRPr lang="en-GB" sz="2800" b="1" dirty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0070C0"/>
                </a:solidFill>
              </a:rPr>
              <a:t>Online Applications – they have to be perfect and say everything about you – your suitability, your personality, your future plans….look at what skills/qualities they want and make sure you include these AND evidence them in your </a:t>
            </a:r>
            <a:r>
              <a:rPr lang="en-GB" b="1" dirty="0" smtClean="0">
                <a:solidFill>
                  <a:srgbClr val="0070C0"/>
                </a:solidFill>
              </a:rPr>
              <a:t>application</a:t>
            </a:r>
          </a:p>
          <a:p>
            <a:endParaRPr lang="en-GB" b="1" dirty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0070C0"/>
                </a:solidFill>
              </a:rPr>
              <a:t>Phone HR departments and find out names of people in the company and email or phone the Department Director directly and ask </a:t>
            </a:r>
            <a:r>
              <a:rPr lang="en-GB" b="1" dirty="0" smtClean="0">
                <a:solidFill>
                  <a:srgbClr val="0070C0"/>
                </a:solidFill>
              </a:rPr>
              <a:t>!!</a:t>
            </a:r>
          </a:p>
          <a:p>
            <a:endParaRPr lang="en-GB" b="1" dirty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0070C0"/>
                </a:solidFill>
              </a:rPr>
              <a:t>Research the company – do they have any open days</a:t>
            </a:r>
            <a:r>
              <a:rPr lang="en-GB" b="1" dirty="0" smtClean="0">
                <a:solidFill>
                  <a:srgbClr val="0070C0"/>
                </a:solidFill>
              </a:rPr>
              <a:t>?</a:t>
            </a:r>
          </a:p>
          <a:p>
            <a:endParaRPr lang="en-GB" b="1" dirty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0070C0"/>
                </a:solidFill>
              </a:rPr>
              <a:t>Get a good CV saved on your </a:t>
            </a:r>
            <a:r>
              <a:rPr lang="en-GB" b="1" dirty="0" smtClean="0">
                <a:solidFill>
                  <a:srgbClr val="0070C0"/>
                </a:solidFill>
              </a:rPr>
              <a:t>computer</a:t>
            </a:r>
          </a:p>
          <a:p>
            <a:endParaRPr lang="en-GB" b="1" dirty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0070C0"/>
                </a:solidFill>
              </a:rPr>
              <a:t>Attend Careers </a:t>
            </a:r>
            <a:r>
              <a:rPr lang="en-GB" b="1" dirty="0" smtClean="0">
                <a:solidFill>
                  <a:srgbClr val="0070C0"/>
                </a:solidFill>
              </a:rPr>
              <a:t>Fairs</a:t>
            </a:r>
          </a:p>
          <a:p>
            <a:endParaRPr lang="en-GB" b="1" dirty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 smtClean="0">
                <a:solidFill>
                  <a:srgbClr val="0070C0"/>
                </a:solidFill>
              </a:rPr>
              <a:t>Have a ‘back up’ plan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b="1" dirty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b="1" dirty="0"/>
          </a:p>
        </p:txBody>
      </p:sp>
      <p:pic>
        <p:nvPicPr>
          <p:cNvPr id="3" name="Picture 20" descr="banner">
            <a:extLst>
              <a:ext uri="{FF2B5EF4-FFF2-40B4-BE49-F238E27FC236}">
                <a16:creationId xmlns:a16="http://schemas.microsoft.com/office/drawing/2014/main" id="{33B766D6-AD9C-4DC7-B195-1ECD56AEB5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02338"/>
            <a:ext cx="9144000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4063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 descr="Pets at Home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78885" y="2576679"/>
            <a:ext cx="609089" cy="719832"/>
          </a:xfrm>
          <a:prstGeom prst="rect">
            <a:avLst/>
          </a:prstGeom>
        </p:spPr>
      </p:pic>
      <p:sp>
        <p:nvSpPr>
          <p:cNvPr id="36" name="Title 1">
            <a:extLst>
              <a:ext uri="{FF2B5EF4-FFF2-40B4-BE49-F238E27FC236}">
                <a16:creationId xmlns:a16="http://schemas.microsoft.com/office/drawing/2014/main" id="{CD7BD6E9-75B0-49BB-9334-671A22D465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GB" altLang="en-US" b="1" dirty="0">
                <a:solidFill>
                  <a:srgbClr val="2F8FD1"/>
                </a:solidFill>
              </a:rPr>
              <a:t>Which employers offer apprenticeships?</a:t>
            </a:r>
            <a:r>
              <a:rPr lang="en-GB" altLang="en-US" b="1" dirty="0"/>
              <a:t/>
            </a:r>
            <a:br>
              <a:rPr lang="en-GB" altLang="en-US" b="1" dirty="0"/>
            </a:br>
            <a:endParaRPr lang="en-GB" altLang="en-US" b="1" dirty="0">
              <a:solidFill>
                <a:srgbClr val="000000"/>
              </a:solidFill>
            </a:endParaRP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5F0351B5-9947-4020-B29C-676E604778E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799" y="5172925"/>
            <a:ext cx="1058956" cy="683318"/>
          </a:xfrm>
          <a:prstGeom prst="rect">
            <a:avLst/>
          </a:prstGeom>
        </p:spPr>
      </p:pic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F3162680-3892-49B4-AD82-7AE1BE59813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4247" y="1567585"/>
            <a:ext cx="1570648" cy="545465"/>
          </a:xfrm>
          <a:prstGeom prst="rect">
            <a:avLst/>
          </a:prstGeom>
        </p:spPr>
      </p:pic>
      <p:pic>
        <p:nvPicPr>
          <p:cNvPr id="1026" name="Picture 2" descr="The Cabinet Office - Resource Centre | Esri UK &amp; IrelandResource ...">
            <a:extLst>
              <a:ext uri="{FF2B5EF4-FFF2-40B4-BE49-F238E27FC236}">
                <a16:creationId xmlns:a16="http://schemas.microsoft.com/office/drawing/2014/main" id="{319CC0F2-AF41-4C2C-976E-6B89246886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4189" y="1714510"/>
            <a:ext cx="1723402" cy="861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British Gas | money.co.uk">
            <a:extLst>
              <a:ext uri="{FF2B5EF4-FFF2-40B4-BE49-F238E27FC236}">
                <a16:creationId xmlns:a16="http://schemas.microsoft.com/office/drawing/2014/main" id="{ED068DFE-3EA7-4E5F-9B5B-817637F1AC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066" y="1626268"/>
            <a:ext cx="1690760" cy="795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The Largest Animal Welfare Charity in the UK | RSPCA">
            <a:extLst>
              <a:ext uri="{FF2B5EF4-FFF2-40B4-BE49-F238E27FC236}">
                <a16:creationId xmlns:a16="http://schemas.microsoft.com/office/drawing/2014/main" id="{28EB5750-84DB-47B4-80EE-54E009ADCD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9034" y="1337584"/>
            <a:ext cx="1191259" cy="721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PricewaterhouseCoopers - Wikipedia">
            <a:extLst>
              <a:ext uri="{FF2B5EF4-FFF2-40B4-BE49-F238E27FC236}">
                <a16:creationId xmlns:a16="http://schemas.microsoft.com/office/drawing/2014/main" id="{294F5FB5-4CFD-4944-B29E-29994051EC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2048" y="2097829"/>
            <a:ext cx="1082846" cy="821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Fujitsu Technology Solutions - Wikipedia">
            <a:extLst>
              <a:ext uri="{FF2B5EF4-FFF2-40B4-BE49-F238E27FC236}">
                <a16:creationId xmlns:a16="http://schemas.microsoft.com/office/drawing/2014/main" id="{D1E6A8EF-9A48-46B8-9416-128E00CEFB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5848" y="2650116"/>
            <a:ext cx="1131032" cy="531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ome | BAE Systems | International">
            <a:extLst>
              <a:ext uri="{FF2B5EF4-FFF2-40B4-BE49-F238E27FC236}">
                <a16:creationId xmlns:a16="http://schemas.microsoft.com/office/drawing/2014/main" id="{3AF2BA55-7BAD-4262-8EBF-43CAE095F2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8487" y="2210114"/>
            <a:ext cx="1848394" cy="279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Santander Bank Review (UK) | Pros and Cons | Bobatoo">
            <a:extLst>
              <a:ext uri="{FF2B5EF4-FFF2-40B4-BE49-F238E27FC236}">
                <a16:creationId xmlns:a16="http://schemas.microsoft.com/office/drawing/2014/main" id="{216A0165-C702-4BE9-87F0-F0BCE3B594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100" y="2511639"/>
            <a:ext cx="1780999" cy="637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Logo - Brand Elements">
            <a:extLst>
              <a:ext uri="{FF2B5EF4-FFF2-40B4-BE49-F238E27FC236}">
                <a16:creationId xmlns:a16="http://schemas.microsoft.com/office/drawing/2014/main" id="{A4ACC3BD-0551-4043-864A-F71D768CFD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78" t="34304" r="14278" b="35394"/>
          <a:stretch/>
        </p:blipFill>
        <p:spPr bwMode="auto">
          <a:xfrm>
            <a:off x="1311916" y="2649259"/>
            <a:ext cx="1513373" cy="316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RBS (Royal Bank of Scotland) down? Current problems and issues ...">
            <a:extLst>
              <a:ext uri="{FF2B5EF4-FFF2-40B4-BE49-F238E27FC236}">
                <a16:creationId xmlns:a16="http://schemas.microsoft.com/office/drawing/2014/main" id="{76F38D10-D18E-478E-9C9A-FBA307359D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912" y="3403171"/>
            <a:ext cx="1145111" cy="469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ASOS CEO Nick Beighton - Coronavirus is taking its toll on retail ...">
            <a:extLst>
              <a:ext uri="{FF2B5EF4-FFF2-40B4-BE49-F238E27FC236}">
                <a16:creationId xmlns:a16="http://schemas.microsoft.com/office/drawing/2014/main" id="{C3B7712D-60FE-46F0-8F19-C11F326FE0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5" t="22187" r="5544" b="29434"/>
          <a:stretch/>
        </p:blipFill>
        <p:spPr bwMode="auto">
          <a:xfrm>
            <a:off x="1338119" y="3192160"/>
            <a:ext cx="937065" cy="287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IBM Global Services - Wikipedia">
            <a:extLst>
              <a:ext uri="{FF2B5EF4-FFF2-40B4-BE49-F238E27FC236}">
                <a16:creationId xmlns:a16="http://schemas.microsoft.com/office/drawing/2014/main" id="{EEFC164E-F47E-4EAA-A970-15CA0D69BE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873" y="3776367"/>
            <a:ext cx="883994" cy="353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Rolls-Royce">
            <a:extLst>
              <a:ext uri="{FF2B5EF4-FFF2-40B4-BE49-F238E27FC236}">
                <a16:creationId xmlns:a16="http://schemas.microsoft.com/office/drawing/2014/main" id="{D2F232A0-3BC0-4342-ABE4-607DCE6806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26" t="19291" r="30793" b="19313"/>
          <a:stretch/>
        </p:blipFill>
        <p:spPr bwMode="auto">
          <a:xfrm>
            <a:off x="3793801" y="3171550"/>
            <a:ext cx="564356" cy="907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GlaxoSmithKline - Wikipedia">
            <a:extLst>
              <a:ext uri="{FF2B5EF4-FFF2-40B4-BE49-F238E27FC236}">
                <a16:creationId xmlns:a16="http://schemas.microsoft.com/office/drawing/2014/main" id="{16ACD3F0-DF77-44DB-BFAE-6965C9C288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7460" y="3731250"/>
            <a:ext cx="646145" cy="556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Network Rail Logo">
            <a:extLst>
              <a:ext uri="{FF2B5EF4-FFF2-40B4-BE49-F238E27FC236}">
                <a16:creationId xmlns:a16="http://schemas.microsoft.com/office/drawing/2014/main" id="{C06D7C3A-59EE-42B3-A6D3-BDF1C1635B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0890" y="3319783"/>
            <a:ext cx="1492701" cy="559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ITV in Multi Million Pound Rebrand - DTF Digital">
            <a:extLst>
              <a:ext uri="{FF2B5EF4-FFF2-40B4-BE49-F238E27FC236}">
                <a16:creationId xmlns:a16="http://schemas.microsoft.com/office/drawing/2014/main" id="{CB4C2272-B21F-4733-951A-E52E2F85BB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3099" y="3082170"/>
            <a:ext cx="1035984" cy="525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2" descr="Mini introduces new logo">
            <a:extLst>
              <a:ext uri="{FF2B5EF4-FFF2-40B4-BE49-F238E27FC236}">
                <a16:creationId xmlns:a16="http://schemas.microsoft.com/office/drawing/2014/main" id="{D80AEEF6-16F7-4793-A456-A3D31F1B47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17512" r="9838" b="19003"/>
          <a:stretch/>
        </p:blipFill>
        <p:spPr bwMode="auto">
          <a:xfrm>
            <a:off x="6938340" y="3766703"/>
            <a:ext cx="1017337" cy="456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4" descr="BMW logo PNG">
            <a:extLst>
              <a:ext uri="{FF2B5EF4-FFF2-40B4-BE49-F238E27FC236}">
                <a16:creationId xmlns:a16="http://schemas.microsoft.com/office/drawing/2014/main" id="{DE45D17A-A271-45A2-AD69-4D00CEBE0F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5615" y="3667074"/>
            <a:ext cx="656021" cy="656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6" descr="EE logo | Logok">
            <a:extLst>
              <a:ext uri="{FF2B5EF4-FFF2-40B4-BE49-F238E27FC236}">
                <a16:creationId xmlns:a16="http://schemas.microsoft.com/office/drawing/2014/main" id="{C4C0323C-F0D5-43B8-803D-C60B4E7C10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96" t="15641" r="35391" b="16645"/>
          <a:stretch/>
        </p:blipFill>
        <p:spPr bwMode="auto">
          <a:xfrm>
            <a:off x="5381969" y="3800303"/>
            <a:ext cx="564357" cy="974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Welcome to Specsavers Opticians | Specsavers UK">
            <a:extLst>
              <a:ext uri="{FF2B5EF4-FFF2-40B4-BE49-F238E27FC236}">
                <a16:creationId xmlns:a16="http://schemas.microsoft.com/office/drawing/2014/main" id="{175A578E-0F15-4245-AFD4-3A05704D45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6905" y="4454733"/>
            <a:ext cx="1147990" cy="454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0">
            <a:extLst>
              <a:ext uri="{FF2B5EF4-FFF2-40B4-BE49-F238E27FC236}">
                <a16:creationId xmlns:a16="http://schemas.microsoft.com/office/drawing/2014/main" id="{A73B31EB-25F5-4F44-ACAC-2A5C4731FB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1636" y="5234047"/>
            <a:ext cx="1043143" cy="297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2" descr="Starbucks Logo Vector (.AI) Free Download">
            <a:extLst>
              <a:ext uri="{FF2B5EF4-FFF2-40B4-BE49-F238E27FC236}">
                <a16:creationId xmlns:a16="http://schemas.microsoft.com/office/drawing/2014/main" id="{A0B09AD9-620D-4F5D-A6B4-298D151A42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7623" y="4785611"/>
            <a:ext cx="853526" cy="856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4" descr="British Airways logo evolution | Logo Design Love">
            <a:extLst>
              <a:ext uri="{FF2B5EF4-FFF2-40B4-BE49-F238E27FC236}">
                <a16:creationId xmlns:a16="http://schemas.microsoft.com/office/drawing/2014/main" id="{B334CF4D-8F38-4776-AB86-CE371E966B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2" t="35736" r="3425" b="43517"/>
          <a:stretch/>
        </p:blipFill>
        <p:spPr bwMode="auto">
          <a:xfrm>
            <a:off x="3730023" y="5309368"/>
            <a:ext cx="2067711" cy="363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6" descr="Working as a Chef at Greene King: employee reviews about Pay ...">
            <a:extLst>
              <a:ext uri="{FF2B5EF4-FFF2-40B4-BE49-F238E27FC236}">
                <a16:creationId xmlns:a16="http://schemas.microsoft.com/office/drawing/2014/main" id="{6B65649F-D0C3-437A-B3A8-30F62EAF7A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05" t="26178" r="8217" b="30535"/>
          <a:stretch/>
        </p:blipFill>
        <p:spPr bwMode="auto">
          <a:xfrm>
            <a:off x="4358157" y="4628575"/>
            <a:ext cx="1006714" cy="522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>
            <a:extLst>
              <a:ext uri="{FF2B5EF4-FFF2-40B4-BE49-F238E27FC236}">
                <a16:creationId xmlns:a16="http://schemas.microsoft.com/office/drawing/2014/main" id="{ADDCA5BD-4143-4203-A972-201234AC27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7086" y="4629436"/>
            <a:ext cx="1010549" cy="527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4" name="Picture 30">
            <a:extLst>
              <a:ext uri="{FF2B5EF4-FFF2-40B4-BE49-F238E27FC236}">
                <a16:creationId xmlns:a16="http://schemas.microsoft.com/office/drawing/2014/main" id="{0EB5117C-559F-4F86-949F-5895D677C7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7049" y="4628576"/>
            <a:ext cx="1122591" cy="493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6" name="Picture 32">
            <a:extLst>
              <a:ext uri="{FF2B5EF4-FFF2-40B4-BE49-F238E27FC236}">
                <a16:creationId xmlns:a16="http://schemas.microsoft.com/office/drawing/2014/main" id="{D98290E5-2F96-4320-9FFE-AC0E7A6CBA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703" y="4338572"/>
            <a:ext cx="946146" cy="425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8" name="Picture 34" descr="Sky logos | Sky Group">
            <a:extLst>
              <a:ext uri="{FF2B5EF4-FFF2-40B4-BE49-F238E27FC236}">
                <a16:creationId xmlns:a16="http://schemas.microsoft.com/office/drawing/2014/main" id="{83A71632-A99D-468D-A471-4994EFF196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3789" y="5235749"/>
            <a:ext cx="911002" cy="557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2" name="Picture 38" descr="logok.org/wp-content/uploads/2015/09/Google-log...">
            <a:extLst>
              <a:ext uri="{FF2B5EF4-FFF2-40B4-BE49-F238E27FC236}">
                <a16:creationId xmlns:a16="http://schemas.microsoft.com/office/drawing/2014/main" id="{287BF74B-9BF5-4C41-8C34-31EAB2DF26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88" t="36942" r="12518" b="29969"/>
          <a:stretch/>
        </p:blipFill>
        <p:spPr bwMode="auto">
          <a:xfrm>
            <a:off x="2303988" y="4002633"/>
            <a:ext cx="1771373" cy="636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1888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5" descr="11746176-1671x2511"/>
          <p:cNvPicPr>
            <a:picLocks noChangeAspect="1" noChangeArrowheads="1"/>
          </p:cNvPicPr>
          <p:nvPr/>
        </p:nvPicPr>
        <p:blipFill>
          <a:blip r:embed="rId2" cstate="print"/>
          <a:srcRect r="8961" b="12067"/>
          <a:stretch>
            <a:fillRect/>
          </a:stretch>
        </p:blipFill>
        <p:spPr bwMode="auto">
          <a:xfrm>
            <a:off x="-180975" y="-9525"/>
            <a:ext cx="9324975" cy="5992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7" name="Text Box 6"/>
          <p:cNvSpPr txBox="1">
            <a:spLocks noChangeArrowheads="1"/>
          </p:cNvSpPr>
          <p:nvPr/>
        </p:nvSpPr>
        <p:spPr bwMode="auto">
          <a:xfrm>
            <a:off x="2555875" y="2708275"/>
            <a:ext cx="5273675" cy="255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endParaRPr lang="en-GB" altLang="en-US" sz="3200" b="1">
              <a:solidFill>
                <a:schemeClr val="bg1"/>
              </a:solidFill>
              <a:ea typeface="ヒラギノ角ゴ Pro W3" pitchFamily="1" charset="-128"/>
            </a:endParaRPr>
          </a:p>
          <a:p>
            <a:pPr eaLnBrk="0" hangingPunct="0"/>
            <a:endParaRPr lang="en-GB" altLang="en-US" sz="3200" b="1">
              <a:solidFill>
                <a:schemeClr val="bg1"/>
              </a:solidFill>
              <a:ea typeface="ヒラギノ角ゴ Pro W3" pitchFamily="1" charset="-128"/>
            </a:endParaRPr>
          </a:p>
          <a:p>
            <a:pPr eaLnBrk="0" hangingPunct="0"/>
            <a:endParaRPr lang="en-GB" altLang="en-US" sz="3200" b="1">
              <a:solidFill>
                <a:schemeClr val="bg1"/>
              </a:solidFill>
              <a:ea typeface="ヒラギノ角ゴ Pro W3" pitchFamily="1" charset="-128"/>
            </a:endParaRPr>
          </a:p>
          <a:p>
            <a:pPr eaLnBrk="0" hangingPunct="0"/>
            <a:endParaRPr lang="en-GB" altLang="en-US" sz="3200" b="1">
              <a:solidFill>
                <a:schemeClr val="bg1"/>
              </a:solidFill>
              <a:ea typeface="ヒラギノ角ゴ Pro W3" pitchFamily="1" charset="-128"/>
            </a:endParaRPr>
          </a:p>
          <a:p>
            <a:pPr eaLnBrk="0" hangingPunct="0"/>
            <a:endParaRPr lang="en-GB" altLang="en-US" sz="3200">
              <a:solidFill>
                <a:schemeClr val="bg1"/>
              </a:solidFill>
              <a:ea typeface="ヒラギノ角ゴ Pro W3" pitchFamily="1" charset="-128"/>
            </a:endParaRPr>
          </a:p>
        </p:txBody>
      </p:sp>
      <p:pic>
        <p:nvPicPr>
          <p:cNvPr id="26628" name="Picture 11" descr="banner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5988050"/>
            <a:ext cx="9144000" cy="855663"/>
          </a:xfrm>
          <a:noFill/>
        </p:spPr>
      </p:pic>
      <p:sp>
        <p:nvSpPr>
          <p:cNvPr id="26629" name="TextBox 2"/>
          <p:cNvSpPr txBox="1">
            <a:spLocks noChangeArrowheads="1"/>
          </p:cNvSpPr>
          <p:nvPr/>
        </p:nvSpPr>
        <p:spPr bwMode="auto">
          <a:xfrm>
            <a:off x="3059113" y="1916113"/>
            <a:ext cx="2736850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altLang="en-US" sz="2800" b="1">
                <a:solidFill>
                  <a:schemeClr val="bg1"/>
                </a:solidFill>
              </a:rPr>
              <a:t>Any Questions?</a:t>
            </a:r>
          </a:p>
        </p:txBody>
      </p:sp>
      <p:sp>
        <p:nvSpPr>
          <p:cNvPr id="26630" name="TextBox 3"/>
          <p:cNvSpPr txBox="1">
            <a:spLocks noChangeArrowheads="1"/>
          </p:cNvSpPr>
          <p:nvPr/>
        </p:nvSpPr>
        <p:spPr bwMode="auto">
          <a:xfrm>
            <a:off x="2268538" y="5278438"/>
            <a:ext cx="69834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altLang="en-US" sz="3600" b="1">
                <a:solidFill>
                  <a:schemeClr val="bg1"/>
                </a:solidFill>
                <a:ea typeface="ヒラギノ角ゴ Pro W3" pitchFamily="1" charset="-128"/>
              </a:rPr>
              <a:t>Thank you for listening </a:t>
            </a:r>
            <a:r>
              <a:rPr lang="en-GB" altLang="en-US" sz="3600" b="1">
                <a:solidFill>
                  <a:schemeClr val="bg1"/>
                </a:solidFill>
                <a:ea typeface="ヒラギノ角ゴ Pro W3" pitchFamily="1" charset="-128"/>
                <a:sym typeface="Wingdings" pitchFamily="2" charset="2"/>
              </a:rPr>
              <a:t></a:t>
            </a:r>
            <a:endParaRPr lang="en-GB" altLang="en-US" sz="3600" b="1">
              <a:solidFill>
                <a:schemeClr val="bg1"/>
              </a:solidFill>
              <a:ea typeface="ヒラギノ角ゴ Pro W3" pitchFamily="1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2798</TotalTime>
  <Words>1020</Words>
  <Application>Microsoft Office PowerPoint</Application>
  <PresentationFormat>On-screen Show (4:3)</PresentationFormat>
  <Paragraphs>208</Paragraphs>
  <Slides>18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MS PGothic</vt:lpstr>
      <vt:lpstr>MS PGothic</vt:lpstr>
      <vt:lpstr>Arial</vt:lpstr>
      <vt:lpstr>Arial Unicode MS</vt:lpstr>
      <vt:lpstr>Calibri</vt:lpstr>
      <vt:lpstr>Wingdings</vt:lpstr>
      <vt:lpstr>ヒラギノ角ゴ Pro W3</vt:lpstr>
      <vt:lpstr>Default Design</vt:lpstr>
      <vt:lpstr>What can I do after my A Levels?</vt:lpstr>
      <vt:lpstr>PowerPoint Presentation</vt:lpstr>
      <vt:lpstr>WHY  WHERE HOW ?</vt:lpstr>
      <vt:lpstr>PowerPoint Presentation</vt:lpstr>
      <vt:lpstr>PowerPoint Presentation</vt:lpstr>
      <vt:lpstr>PowerPoint Presentation</vt:lpstr>
      <vt:lpstr>PowerPoint Presentation</vt:lpstr>
      <vt:lpstr>    Why would you consider an apprenticeship?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Where to find out more…. </vt:lpstr>
      <vt:lpstr>PowerPoint Presentation</vt:lpstr>
      <vt:lpstr>Which employers offer apprenticeships? </vt:lpstr>
      <vt:lpstr>PowerPoint Presentation</vt:lpstr>
    </vt:vector>
  </TitlesOfParts>
  <Company>Shropshire County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CC109074</dc:creator>
  <cp:lastModifiedBy>P. Watmore</cp:lastModifiedBy>
  <cp:revision>229</cp:revision>
  <cp:lastPrinted>2022-06-08T10:32:45Z</cp:lastPrinted>
  <dcterms:created xsi:type="dcterms:W3CDTF">2009-10-14T15:19:59Z</dcterms:created>
  <dcterms:modified xsi:type="dcterms:W3CDTF">2022-06-08T12:06:14Z</dcterms:modified>
</cp:coreProperties>
</file>