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4"/>
  </p:notesMasterIdLst>
  <p:sldIdLst>
    <p:sldId id="257" r:id="rId2"/>
    <p:sldId id="274" r:id="rId3"/>
    <p:sldId id="259" r:id="rId4"/>
    <p:sldId id="263" r:id="rId5"/>
    <p:sldId id="265" r:id="rId6"/>
    <p:sldId id="267" r:id="rId7"/>
    <p:sldId id="268" r:id="rId8"/>
    <p:sldId id="269" r:id="rId9"/>
    <p:sldId id="271" r:id="rId10"/>
    <p:sldId id="273" r:id="rId11"/>
    <p:sldId id="275" r:id="rId12"/>
    <p:sldId id="276" r:id="rId13"/>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28" autoAdjust="0"/>
    <p:restoredTop sz="94660"/>
  </p:normalViewPr>
  <p:slideViewPr>
    <p:cSldViewPr>
      <p:cViewPr varScale="1">
        <p:scale>
          <a:sx n="108" d="100"/>
          <a:sy n="108" d="100"/>
        </p:scale>
        <p:origin x="1728"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1EC17AB-BCD8-4AF4-8D14-EEBC82B13D20}"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CE20E381-F22E-402B-91A9-491B50A8636A}">
      <dgm:prSet/>
      <dgm:spPr/>
      <dgm:t>
        <a:bodyPr/>
        <a:lstStyle/>
        <a:p>
          <a:pPr>
            <a:lnSpc>
              <a:spcPct val="100000"/>
            </a:lnSpc>
            <a:defRPr cap="all"/>
          </a:pPr>
          <a:r>
            <a:rPr lang="en-GB" dirty="0"/>
            <a:t>For STEM subjects work on practical skills; develop understanding of techniques they are using</a:t>
          </a:r>
          <a:endParaRPr lang="en-US" dirty="0"/>
        </a:p>
      </dgm:t>
    </dgm:pt>
    <dgm:pt modelId="{84F402C1-3C62-40B9-AF04-183FF437E955}" type="parTrans" cxnId="{A6402BFE-3FA8-4C2F-99A0-1B503F02A8E2}">
      <dgm:prSet/>
      <dgm:spPr/>
      <dgm:t>
        <a:bodyPr/>
        <a:lstStyle/>
        <a:p>
          <a:endParaRPr lang="en-US"/>
        </a:p>
      </dgm:t>
    </dgm:pt>
    <dgm:pt modelId="{84F874B2-9C3C-4CD1-B059-7A7FF90E765A}" type="sibTrans" cxnId="{A6402BFE-3FA8-4C2F-99A0-1B503F02A8E2}">
      <dgm:prSet/>
      <dgm:spPr/>
      <dgm:t>
        <a:bodyPr/>
        <a:lstStyle/>
        <a:p>
          <a:endParaRPr lang="en-US"/>
        </a:p>
      </dgm:t>
    </dgm:pt>
    <dgm:pt modelId="{812C40CC-D45A-4FA9-A74C-5237E50E7AD9}">
      <dgm:prSet/>
      <dgm:spPr/>
      <dgm:t>
        <a:bodyPr/>
        <a:lstStyle/>
        <a:p>
          <a:pPr>
            <a:lnSpc>
              <a:spcPct val="100000"/>
            </a:lnSpc>
            <a:defRPr cap="all"/>
          </a:pPr>
          <a:r>
            <a:rPr lang="en-GB" dirty="0"/>
            <a:t>Attend on-line lectures;  Impetus lectures; </a:t>
          </a:r>
          <a:r>
            <a:rPr lang="en-GB" dirty="0" err="1"/>
            <a:t>UniTaster</a:t>
          </a:r>
          <a:r>
            <a:rPr lang="en-GB" dirty="0"/>
            <a:t> Days; </a:t>
          </a:r>
          <a:r>
            <a:rPr lang="en-GB" dirty="0" err="1"/>
            <a:t>FutureLearn</a:t>
          </a:r>
          <a:r>
            <a:rPr lang="en-GB" dirty="0"/>
            <a:t> courses; watch podcasts; TED lectures; listen to radio programmes. Read!</a:t>
          </a:r>
          <a:endParaRPr lang="en-US" dirty="0"/>
        </a:p>
      </dgm:t>
    </dgm:pt>
    <dgm:pt modelId="{8B7054C9-C29B-42CA-8821-5E74DD6ECDF0}" type="parTrans" cxnId="{478F838E-BE6C-4C39-B0F4-F9B1ABDA13DB}">
      <dgm:prSet/>
      <dgm:spPr/>
      <dgm:t>
        <a:bodyPr/>
        <a:lstStyle/>
        <a:p>
          <a:endParaRPr lang="en-US"/>
        </a:p>
      </dgm:t>
    </dgm:pt>
    <dgm:pt modelId="{DAE04402-2930-407F-AF74-6CAD90D42562}" type="sibTrans" cxnId="{478F838E-BE6C-4C39-B0F4-F9B1ABDA13DB}">
      <dgm:prSet/>
      <dgm:spPr/>
      <dgm:t>
        <a:bodyPr/>
        <a:lstStyle/>
        <a:p>
          <a:endParaRPr lang="en-US"/>
        </a:p>
      </dgm:t>
    </dgm:pt>
    <dgm:pt modelId="{0660864E-8011-49E7-86EA-3B51D9EBB3D2}">
      <dgm:prSet/>
      <dgm:spPr/>
      <dgm:t>
        <a:bodyPr/>
        <a:lstStyle/>
        <a:p>
          <a:pPr>
            <a:lnSpc>
              <a:spcPct val="100000"/>
            </a:lnSpc>
            <a:defRPr cap="all"/>
          </a:pPr>
          <a:r>
            <a:rPr lang="en-GB"/>
            <a:t>Aim to show that they have a genuine interest and enthusiasm for the subject…beyond A level lessons, homework and assignments. </a:t>
          </a:r>
          <a:endParaRPr lang="en-US"/>
        </a:p>
      </dgm:t>
    </dgm:pt>
    <dgm:pt modelId="{CF05C6A4-15C4-406D-BE49-AC805DB34665}" type="parTrans" cxnId="{FFADCA8F-AF7C-4AA4-9BF4-066369432003}">
      <dgm:prSet/>
      <dgm:spPr/>
      <dgm:t>
        <a:bodyPr/>
        <a:lstStyle/>
        <a:p>
          <a:endParaRPr lang="en-US"/>
        </a:p>
      </dgm:t>
    </dgm:pt>
    <dgm:pt modelId="{DD7AD02A-C68B-43BE-AFC7-9F016AC714D3}" type="sibTrans" cxnId="{FFADCA8F-AF7C-4AA4-9BF4-066369432003}">
      <dgm:prSet/>
      <dgm:spPr/>
      <dgm:t>
        <a:bodyPr/>
        <a:lstStyle/>
        <a:p>
          <a:endParaRPr lang="en-US"/>
        </a:p>
      </dgm:t>
    </dgm:pt>
    <dgm:pt modelId="{6B87C0F3-D438-4796-BBB4-733BC920DDA7}">
      <dgm:prSet/>
      <dgm:spPr/>
      <dgm:t>
        <a:bodyPr/>
        <a:lstStyle/>
        <a:p>
          <a:pPr>
            <a:lnSpc>
              <a:spcPct val="100000"/>
            </a:lnSpc>
            <a:defRPr cap="all"/>
          </a:pPr>
          <a:r>
            <a:rPr lang="en-GB" dirty="0"/>
            <a:t>Make good use of The Hive</a:t>
          </a:r>
          <a:endParaRPr lang="en-US" dirty="0"/>
        </a:p>
      </dgm:t>
    </dgm:pt>
    <dgm:pt modelId="{CA2735F8-F19B-4403-8DF3-457B997ADD0B}" type="parTrans" cxnId="{39917C7A-0110-46EE-87EB-D18B70D1029A}">
      <dgm:prSet/>
      <dgm:spPr/>
      <dgm:t>
        <a:bodyPr/>
        <a:lstStyle/>
        <a:p>
          <a:endParaRPr lang="en-US"/>
        </a:p>
      </dgm:t>
    </dgm:pt>
    <dgm:pt modelId="{EFDFCB9C-3630-4DC8-BB4A-7669F98C9131}" type="sibTrans" cxnId="{39917C7A-0110-46EE-87EB-D18B70D1029A}">
      <dgm:prSet/>
      <dgm:spPr/>
      <dgm:t>
        <a:bodyPr/>
        <a:lstStyle/>
        <a:p>
          <a:endParaRPr lang="en-US"/>
        </a:p>
      </dgm:t>
    </dgm:pt>
    <dgm:pt modelId="{4C4F482F-22F2-46C8-A007-EA7654C06581}">
      <dgm:prSet/>
      <dgm:spPr/>
      <dgm:t>
        <a:bodyPr/>
        <a:lstStyle/>
        <a:p>
          <a:pPr>
            <a:lnSpc>
              <a:spcPct val="100000"/>
            </a:lnSpc>
            <a:defRPr cap="all"/>
          </a:pPr>
          <a:r>
            <a:rPr lang="en-GB" dirty="0"/>
            <a:t>Work experience – lots of advice re: how to get around the lack of practical work experience for vocational courses</a:t>
          </a:r>
          <a:endParaRPr lang="en-US" dirty="0"/>
        </a:p>
      </dgm:t>
    </dgm:pt>
    <dgm:pt modelId="{4E8E136C-36E2-418F-9BCD-AC00F92C0049}" type="parTrans" cxnId="{26CD41D1-6A6A-480E-BAF4-4D276F448D22}">
      <dgm:prSet/>
      <dgm:spPr/>
      <dgm:t>
        <a:bodyPr/>
        <a:lstStyle/>
        <a:p>
          <a:endParaRPr lang="en-US"/>
        </a:p>
      </dgm:t>
    </dgm:pt>
    <dgm:pt modelId="{AC32AAA0-8098-4042-BD18-E7223BF0B240}" type="sibTrans" cxnId="{26CD41D1-6A6A-480E-BAF4-4D276F448D22}">
      <dgm:prSet/>
      <dgm:spPr/>
      <dgm:t>
        <a:bodyPr/>
        <a:lstStyle/>
        <a:p>
          <a:endParaRPr lang="en-US"/>
        </a:p>
      </dgm:t>
    </dgm:pt>
    <dgm:pt modelId="{6346C2A4-F080-4204-A033-73FB00514B5C}">
      <dgm:prSet/>
      <dgm:spPr/>
      <dgm:t>
        <a:bodyPr/>
        <a:lstStyle/>
        <a:p>
          <a:pPr>
            <a:lnSpc>
              <a:spcPct val="100000"/>
            </a:lnSpc>
            <a:defRPr cap="all"/>
          </a:pPr>
          <a:r>
            <a:rPr lang="en-US" dirty="0"/>
            <a:t>Make the most of Outreach Opportunities on offer at top universities </a:t>
          </a:r>
          <a:r>
            <a:rPr lang="en-US" dirty="0" err="1"/>
            <a:t>eg</a:t>
          </a:r>
          <a:r>
            <a:rPr lang="en-US" dirty="0"/>
            <a:t> subject taster days, </a:t>
          </a:r>
          <a:r>
            <a:rPr lang="en-US" dirty="0" err="1"/>
            <a:t>Oxplore</a:t>
          </a:r>
          <a:r>
            <a:rPr lang="en-US" dirty="0"/>
            <a:t>, UNIQ, Staircase12, Springboard, My HE+</a:t>
          </a:r>
        </a:p>
      </dgm:t>
    </dgm:pt>
    <dgm:pt modelId="{0B53CA25-4A74-4916-881C-8A0BE7262AE4}" type="parTrans" cxnId="{FD362541-F075-4FC1-A2F9-B4CD377CF13A}">
      <dgm:prSet/>
      <dgm:spPr/>
      <dgm:t>
        <a:bodyPr/>
        <a:lstStyle/>
        <a:p>
          <a:endParaRPr lang="en-GB"/>
        </a:p>
      </dgm:t>
    </dgm:pt>
    <dgm:pt modelId="{644EB117-B8F7-4F9A-9279-3726C0743D5F}" type="sibTrans" cxnId="{FD362541-F075-4FC1-A2F9-B4CD377CF13A}">
      <dgm:prSet/>
      <dgm:spPr/>
      <dgm:t>
        <a:bodyPr/>
        <a:lstStyle/>
        <a:p>
          <a:endParaRPr lang="en-GB"/>
        </a:p>
      </dgm:t>
    </dgm:pt>
    <dgm:pt modelId="{8951AEAD-B822-4D67-838C-CFE7DF099288}" type="pres">
      <dgm:prSet presAssocID="{E1EC17AB-BCD8-4AF4-8D14-EEBC82B13D20}" presName="root" presStyleCnt="0">
        <dgm:presLayoutVars>
          <dgm:dir/>
          <dgm:resizeHandles val="exact"/>
        </dgm:presLayoutVars>
      </dgm:prSet>
      <dgm:spPr/>
    </dgm:pt>
    <dgm:pt modelId="{6CBE4775-735B-4571-B723-105CD358B238}" type="pres">
      <dgm:prSet presAssocID="{CE20E381-F22E-402B-91A9-491B50A8636A}" presName="compNode" presStyleCnt="0"/>
      <dgm:spPr/>
    </dgm:pt>
    <dgm:pt modelId="{1D6F4540-F845-412E-84E8-5E7281FC9D7C}" type="pres">
      <dgm:prSet presAssocID="{CE20E381-F22E-402B-91A9-491B50A8636A}" presName="iconBgRect" presStyleLbl="bgShp" presStyleIdx="0" presStyleCnt="6"/>
      <dgm:spPr/>
    </dgm:pt>
    <dgm:pt modelId="{5A698EB9-2498-4724-89D7-19823AB63340}" type="pres">
      <dgm:prSet presAssocID="{CE20E381-F22E-402B-91A9-491B50A8636A}"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AD614B9D-D09C-48AD-A121-CF18601B218D}" type="pres">
      <dgm:prSet presAssocID="{CE20E381-F22E-402B-91A9-491B50A8636A}" presName="spaceRect" presStyleCnt="0"/>
      <dgm:spPr/>
    </dgm:pt>
    <dgm:pt modelId="{719BBF83-B8E5-4737-BE76-8A5B2CFE3526}" type="pres">
      <dgm:prSet presAssocID="{CE20E381-F22E-402B-91A9-491B50A8636A}" presName="textRect" presStyleLbl="revTx" presStyleIdx="0" presStyleCnt="6">
        <dgm:presLayoutVars>
          <dgm:chMax val="1"/>
          <dgm:chPref val="1"/>
        </dgm:presLayoutVars>
      </dgm:prSet>
      <dgm:spPr/>
    </dgm:pt>
    <dgm:pt modelId="{082368EC-2BA6-4A72-AA11-15AF0BB52A64}" type="pres">
      <dgm:prSet presAssocID="{84F874B2-9C3C-4CD1-B059-7A7FF90E765A}" presName="sibTrans" presStyleCnt="0"/>
      <dgm:spPr/>
    </dgm:pt>
    <dgm:pt modelId="{B985B932-F0B6-4E13-8F0D-0276BF5F8A69}" type="pres">
      <dgm:prSet presAssocID="{812C40CC-D45A-4FA9-A74C-5237E50E7AD9}" presName="compNode" presStyleCnt="0"/>
      <dgm:spPr/>
    </dgm:pt>
    <dgm:pt modelId="{63F46FCE-439D-49F3-AB8B-9A0979291504}" type="pres">
      <dgm:prSet presAssocID="{812C40CC-D45A-4FA9-A74C-5237E50E7AD9}" presName="iconBgRect" presStyleLbl="bgShp" presStyleIdx="1" presStyleCnt="6"/>
      <dgm:spPr/>
    </dgm:pt>
    <dgm:pt modelId="{EFC5039F-8471-4D7E-B08D-2B1AADC75645}" type="pres">
      <dgm:prSet presAssocID="{812C40CC-D45A-4FA9-A74C-5237E50E7AD9}"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ecturer"/>
        </a:ext>
      </dgm:extLst>
    </dgm:pt>
    <dgm:pt modelId="{17DAA092-FB90-4501-943F-D0DE9EC6B3AA}" type="pres">
      <dgm:prSet presAssocID="{812C40CC-D45A-4FA9-A74C-5237E50E7AD9}" presName="spaceRect" presStyleCnt="0"/>
      <dgm:spPr/>
    </dgm:pt>
    <dgm:pt modelId="{D54A5EC5-25E9-4B66-B0B1-B7D63F7F93D9}" type="pres">
      <dgm:prSet presAssocID="{812C40CC-D45A-4FA9-A74C-5237E50E7AD9}" presName="textRect" presStyleLbl="revTx" presStyleIdx="1" presStyleCnt="6" custScaleY="123976">
        <dgm:presLayoutVars>
          <dgm:chMax val="1"/>
          <dgm:chPref val="1"/>
        </dgm:presLayoutVars>
      </dgm:prSet>
      <dgm:spPr/>
    </dgm:pt>
    <dgm:pt modelId="{A44B27BB-DF48-4C24-9EB4-B933BA272C3D}" type="pres">
      <dgm:prSet presAssocID="{DAE04402-2930-407F-AF74-6CAD90D42562}" presName="sibTrans" presStyleCnt="0"/>
      <dgm:spPr/>
    </dgm:pt>
    <dgm:pt modelId="{EADE25D2-EDBB-4997-98C0-35BD8FCE0246}" type="pres">
      <dgm:prSet presAssocID="{0660864E-8011-49E7-86EA-3B51D9EBB3D2}" presName="compNode" presStyleCnt="0"/>
      <dgm:spPr/>
    </dgm:pt>
    <dgm:pt modelId="{B4425C5F-9872-43BB-914C-CCDF745BAF0A}" type="pres">
      <dgm:prSet presAssocID="{0660864E-8011-49E7-86EA-3B51D9EBB3D2}" presName="iconBgRect" presStyleLbl="bgShp" presStyleIdx="2" presStyleCnt="6"/>
      <dgm:spPr/>
    </dgm:pt>
    <dgm:pt modelId="{759832FF-653F-4A2C-BFC0-E78773A0EA31}" type="pres">
      <dgm:prSet presAssocID="{0660864E-8011-49E7-86EA-3B51D9EBB3D2}"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Books"/>
        </a:ext>
      </dgm:extLst>
    </dgm:pt>
    <dgm:pt modelId="{B22036F7-C50F-44B8-9CE6-76BFEB2068DD}" type="pres">
      <dgm:prSet presAssocID="{0660864E-8011-49E7-86EA-3B51D9EBB3D2}" presName="spaceRect" presStyleCnt="0"/>
      <dgm:spPr/>
    </dgm:pt>
    <dgm:pt modelId="{9EFC64AE-61D7-4A07-A4EE-65974C317EAC}" type="pres">
      <dgm:prSet presAssocID="{0660864E-8011-49E7-86EA-3B51D9EBB3D2}" presName="textRect" presStyleLbl="revTx" presStyleIdx="2" presStyleCnt="6">
        <dgm:presLayoutVars>
          <dgm:chMax val="1"/>
          <dgm:chPref val="1"/>
        </dgm:presLayoutVars>
      </dgm:prSet>
      <dgm:spPr/>
    </dgm:pt>
    <dgm:pt modelId="{265D96BC-D212-4E02-A754-AD220A731593}" type="pres">
      <dgm:prSet presAssocID="{DD7AD02A-C68B-43BE-AFC7-9F016AC714D3}" presName="sibTrans" presStyleCnt="0"/>
      <dgm:spPr/>
    </dgm:pt>
    <dgm:pt modelId="{1A9297D7-1EAA-4155-BC13-8F859E3D811C}" type="pres">
      <dgm:prSet presAssocID="{6B87C0F3-D438-4796-BBB4-733BC920DDA7}" presName="compNode" presStyleCnt="0"/>
      <dgm:spPr/>
    </dgm:pt>
    <dgm:pt modelId="{19D96706-244E-450D-B406-60D2ED8C3388}" type="pres">
      <dgm:prSet presAssocID="{6B87C0F3-D438-4796-BBB4-733BC920DDA7}" presName="iconBgRect" presStyleLbl="bgShp" presStyleIdx="3" presStyleCnt="6"/>
      <dgm:spPr/>
    </dgm:pt>
    <dgm:pt modelId="{0E5E317A-388F-4DFE-8DA8-1A8B951DA3B1}" type="pres">
      <dgm:prSet presAssocID="{6B87C0F3-D438-4796-BBB4-733BC920DDA7}"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Bee with hive"/>
        </a:ext>
      </dgm:extLst>
    </dgm:pt>
    <dgm:pt modelId="{3540EA01-0C65-4ED5-8043-32D79B5A3CF9}" type="pres">
      <dgm:prSet presAssocID="{6B87C0F3-D438-4796-BBB4-733BC920DDA7}" presName="spaceRect" presStyleCnt="0"/>
      <dgm:spPr/>
    </dgm:pt>
    <dgm:pt modelId="{F38BC8C5-EB80-44AE-B8F5-A1F2AD686EFF}" type="pres">
      <dgm:prSet presAssocID="{6B87C0F3-D438-4796-BBB4-733BC920DDA7}" presName="textRect" presStyleLbl="revTx" presStyleIdx="3" presStyleCnt="6">
        <dgm:presLayoutVars>
          <dgm:chMax val="1"/>
          <dgm:chPref val="1"/>
        </dgm:presLayoutVars>
      </dgm:prSet>
      <dgm:spPr/>
    </dgm:pt>
    <dgm:pt modelId="{ECB62EE6-0072-4351-A45E-E07801FA0976}" type="pres">
      <dgm:prSet presAssocID="{EFDFCB9C-3630-4DC8-BB4A-7669F98C9131}" presName="sibTrans" presStyleCnt="0"/>
      <dgm:spPr/>
    </dgm:pt>
    <dgm:pt modelId="{A8F0F36A-FDE9-43CF-B7FC-D14F5FD00EF4}" type="pres">
      <dgm:prSet presAssocID="{4C4F482F-22F2-46C8-A007-EA7654C06581}" presName="compNode" presStyleCnt="0"/>
      <dgm:spPr/>
    </dgm:pt>
    <dgm:pt modelId="{78AD7844-FF4C-4EC7-9313-98CC6C3AC3BE}" type="pres">
      <dgm:prSet presAssocID="{4C4F482F-22F2-46C8-A007-EA7654C06581}" presName="iconBgRect" presStyleLbl="bgShp" presStyleIdx="4" presStyleCnt="6"/>
      <dgm:spPr/>
    </dgm:pt>
    <dgm:pt modelId="{98283CEA-C47A-48E5-8A83-BC5556A274EF}" type="pres">
      <dgm:prSet presAssocID="{4C4F482F-22F2-46C8-A007-EA7654C06581}"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Briefcase"/>
        </a:ext>
      </dgm:extLst>
    </dgm:pt>
    <dgm:pt modelId="{01F8E663-B41F-40ED-8E9C-622CBA50D66C}" type="pres">
      <dgm:prSet presAssocID="{4C4F482F-22F2-46C8-A007-EA7654C06581}" presName="spaceRect" presStyleCnt="0"/>
      <dgm:spPr/>
    </dgm:pt>
    <dgm:pt modelId="{0C02E511-2B8B-474F-A248-AB070A0D6F74}" type="pres">
      <dgm:prSet presAssocID="{4C4F482F-22F2-46C8-A007-EA7654C06581}" presName="textRect" presStyleLbl="revTx" presStyleIdx="4" presStyleCnt="6">
        <dgm:presLayoutVars>
          <dgm:chMax val="1"/>
          <dgm:chPref val="1"/>
        </dgm:presLayoutVars>
      </dgm:prSet>
      <dgm:spPr/>
    </dgm:pt>
    <dgm:pt modelId="{230397FB-55A2-4DF5-B548-ACC4362DFA9B}" type="pres">
      <dgm:prSet presAssocID="{AC32AAA0-8098-4042-BD18-E7223BF0B240}" presName="sibTrans" presStyleCnt="0"/>
      <dgm:spPr/>
    </dgm:pt>
    <dgm:pt modelId="{B634C4DF-D728-48F2-9EE3-C5578820E465}" type="pres">
      <dgm:prSet presAssocID="{6346C2A4-F080-4204-A033-73FB00514B5C}" presName="compNode" presStyleCnt="0"/>
      <dgm:spPr/>
    </dgm:pt>
    <dgm:pt modelId="{FD7FDF3E-751F-4A45-89F4-ED1238061006}" type="pres">
      <dgm:prSet presAssocID="{6346C2A4-F080-4204-A033-73FB00514B5C}" presName="iconBgRect" presStyleLbl="bgShp" presStyleIdx="5" presStyleCnt="6"/>
      <dgm:spPr/>
    </dgm:pt>
    <dgm:pt modelId="{318B8638-0A76-4BBA-82BE-DCBE2B518971}" type="pres">
      <dgm:prSet presAssocID="{6346C2A4-F080-4204-A033-73FB00514B5C}" presName="iconRect" presStyleLbl="node1" presStyleIdx="5" presStyleCnt="6"/>
      <dgm:spPr/>
    </dgm:pt>
    <dgm:pt modelId="{48CD8D14-0751-49A3-BEB8-1B54C678829A}" type="pres">
      <dgm:prSet presAssocID="{6346C2A4-F080-4204-A033-73FB00514B5C}" presName="spaceRect" presStyleCnt="0"/>
      <dgm:spPr/>
    </dgm:pt>
    <dgm:pt modelId="{69CA5612-7C1C-437E-8D86-157A3914646F}" type="pres">
      <dgm:prSet presAssocID="{6346C2A4-F080-4204-A033-73FB00514B5C}" presName="textRect" presStyleLbl="revTx" presStyleIdx="5" presStyleCnt="6">
        <dgm:presLayoutVars>
          <dgm:chMax val="1"/>
          <dgm:chPref val="1"/>
        </dgm:presLayoutVars>
      </dgm:prSet>
      <dgm:spPr/>
    </dgm:pt>
  </dgm:ptLst>
  <dgm:cxnLst>
    <dgm:cxn modelId="{93147A08-7278-4D8D-B2F9-A04C5B93A020}" type="presOf" srcId="{CE20E381-F22E-402B-91A9-491B50A8636A}" destId="{719BBF83-B8E5-4737-BE76-8A5B2CFE3526}" srcOrd="0" destOrd="0" presId="urn:microsoft.com/office/officeart/2018/5/layout/IconCircleLabelList"/>
    <dgm:cxn modelId="{3B99413C-E5EA-47F8-BF41-E7641FEE2C3B}" type="presOf" srcId="{0660864E-8011-49E7-86EA-3B51D9EBB3D2}" destId="{9EFC64AE-61D7-4A07-A4EE-65974C317EAC}" srcOrd="0" destOrd="0" presId="urn:microsoft.com/office/officeart/2018/5/layout/IconCircleLabelList"/>
    <dgm:cxn modelId="{FD362541-F075-4FC1-A2F9-B4CD377CF13A}" srcId="{E1EC17AB-BCD8-4AF4-8D14-EEBC82B13D20}" destId="{6346C2A4-F080-4204-A033-73FB00514B5C}" srcOrd="5" destOrd="0" parTransId="{0B53CA25-4A74-4916-881C-8A0BE7262AE4}" sibTransId="{644EB117-B8F7-4F9A-9279-3726C0743D5F}"/>
    <dgm:cxn modelId="{39917C7A-0110-46EE-87EB-D18B70D1029A}" srcId="{E1EC17AB-BCD8-4AF4-8D14-EEBC82B13D20}" destId="{6B87C0F3-D438-4796-BBB4-733BC920DDA7}" srcOrd="3" destOrd="0" parTransId="{CA2735F8-F19B-4403-8DF3-457B997ADD0B}" sibTransId="{EFDFCB9C-3630-4DC8-BB4A-7669F98C9131}"/>
    <dgm:cxn modelId="{478F838E-BE6C-4C39-B0F4-F9B1ABDA13DB}" srcId="{E1EC17AB-BCD8-4AF4-8D14-EEBC82B13D20}" destId="{812C40CC-D45A-4FA9-A74C-5237E50E7AD9}" srcOrd="1" destOrd="0" parTransId="{8B7054C9-C29B-42CA-8821-5E74DD6ECDF0}" sibTransId="{DAE04402-2930-407F-AF74-6CAD90D42562}"/>
    <dgm:cxn modelId="{FFADCA8F-AF7C-4AA4-9BF4-066369432003}" srcId="{E1EC17AB-BCD8-4AF4-8D14-EEBC82B13D20}" destId="{0660864E-8011-49E7-86EA-3B51D9EBB3D2}" srcOrd="2" destOrd="0" parTransId="{CF05C6A4-15C4-406D-BE49-AC805DB34665}" sibTransId="{DD7AD02A-C68B-43BE-AFC7-9F016AC714D3}"/>
    <dgm:cxn modelId="{F0084A9A-978D-40FD-BDDA-1D7A007CF88A}" type="presOf" srcId="{6B87C0F3-D438-4796-BBB4-733BC920DDA7}" destId="{F38BC8C5-EB80-44AE-B8F5-A1F2AD686EFF}" srcOrd="0" destOrd="0" presId="urn:microsoft.com/office/officeart/2018/5/layout/IconCircleLabelList"/>
    <dgm:cxn modelId="{AE2A26A2-8812-4CC6-B413-0468F6FBB1D9}" type="presOf" srcId="{6346C2A4-F080-4204-A033-73FB00514B5C}" destId="{69CA5612-7C1C-437E-8D86-157A3914646F}" srcOrd="0" destOrd="0" presId="urn:microsoft.com/office/officeart/2018/5/layout/IconCircleLabelList"/>
    <dgm:cxn modelId="{C31BF9A9-4FAE-45FA-A178-96F43D61BB3D}" type="presOf" srcId="{812C40CC-D45A-4FA9-A74C-5237E50E7AD9}" destId="{D54A5EC5-25E9-4B66-B0B1-B7D63F7F93D9}" srcOrd="0" destOrd="0" presId="urn:microsoft.com/office/officeart/2018/5/layout/IconCircleLabelList"/>
    <dgm:cxn modelId="{26CD41D1-6A6A-480E-BAF4-4D276F448D22}" srcId="{E1EC17AB-BCD8-4AF4-8D14-EEBC82B13D20}" destId="{4C4F482F-22F2-46C8-A007-EA7654C06581}" srcOrd="4" destOrd="0" parTransId="{4E8E136C-36E2-418F-9BCD-AC00F92C0049}" sibTransId="{AC32AAA0-8098-4042-BD18-E7223BF0B240}"/>
    <dgm:cxn modelId="{ED73EED2-643B-44BA-ACB7-6CBD5664C2C7}" type="presOf" srcId="{4C4F482F-22F2-46C8-A007-EA7654C06581}" destId="{0C02E511-2B8B-474F-A248-AB070A0D6F74}" srcOrd="0" destOrd="0" presId="urn:microsoft.com/office/officeart/2018/5/layout/IconCircleLabelList"/>
    <dgm:cxn modelId="{2D46A6DA-496F-44E4-B67E-9666471EAEC2}" type="presOf" srcId="{E1EC17AB-BCD8-4AF4-8D14-EEBC82B13D20}" destId="{8951AEAD-B822-4D67-838C-CFE7DF099288}" srcOrd="0" destOrd="0" presId="urn:microsoft.com/office/officeart/2018/5/layout/IconCircleLabelList"/>
    <dgm:cxn modelId="{A6402BFE-3FA8-4C2F-99A0-1B503F02A8E2}" srcId="{E1EC17AB-BCD8-4AF4-8D14-EEBC82B13D20}" destId="{CE20E381-F22E-402B-91A9-491B50A8636A}" srcOrd="0" destOrd="0" parTransId="{84F402C1-3C62-40B9-AF04-183FF437E955}" sibTransId="{84F874B2-9C3C-4CD1-B059-7A7FF90E765A}"/>
    <dgm:cxn modelId="{95A090EB-9408-45D7-8FA8-D5E3FBEBE963}" type="presParOf" srcId="{8951AEAD-B822-4D67-838C-CFE7DF099288}" destId="{6CBE4775-735B-4571-B723-105CD358B238}" srcOrd="0" destOrd="0" presId="urn:microsoft.com/office/officeart/2018/5/layout/IconCircleLabelList"/>
    <dgm:cxn modelId="{6B585C12-6E6B-45BB-9D23-74E0367190D5}" type="presParOf" srcId="{6CBE4775-735B-4571-B723-105CD358B238}" destId="{1D6F4540-F845-412E-84E8-5E7281FC9D7C}" srcOrd="0" destOrd="0" presId="urn:microsoft.com/office/officeart/2018/5/layout/IconCircleLabelList"/>
    <dgm:cxn modelId="{AE038F92-3F8D-4278-A46A-B8F1AE38A121}" type="presParOf" srcId="{6CBE4775-735B-4571-B723-105CD358B238}" destId="{5A698EB9-2498-4724-89D7-19823AB63340}" srcOrd="1" destOrd="0" presId="urn:microsoft.com/office/officeart/2018/5/layout/IconCircleLabelList"/>
    <dgm:cxn modelId="{B129F85B-D33A-4A94-87E9-938320194CA6}" type="presParOf" srcId="{6CBE4775-735B-4571-B723-105CD358B238}" destId="{AD614B9D-D09C-48AD-A121-CF18601B218D}" srcOrd="2" destOrd="0" presId="urn:microsoft.com/office/officeart/2018/5/layout/IconCircleLabelList"/>
    <dgm:cxn modelId="{DC8DBC23-71BA-49D6-9C00-8FCD36516E46}" type="presParOf" srcId="{6CBE4775-735B-4571-B723-105CD358B238}" destId="{719BBF83-B8E5-4737-BE76-8A5B2CFE3526}" srcOrd="3" destOrd="0" presId="urn:microsoft.com/office/officeart/2018/5/layout/IconCircleLabelList"/>
    <dgm:cxn modelId="{07672376-CAA9-4509-A06E-BC02B8940622}" type="presParOf" srcId="{8951AEAD-B822-4D67-838C-CFE7DF099288}" destId="{082368EC-2BA6-4A72-AA11-15AF0BB52A64}" srcOrd="1" destOrd="0" presId="urn:microsoft.com/office/officeart/2018/5/layout/IconCircleLabelList"/>
    <dgm:cxn modelId="{216D94C4-AE08-48F6-8D6E-C68867FE2F00}" type="presParOf" srcId="{8951AEAD-B822-4D67-838C-CFE7DF099288}" destId="{B985B932-F0B6-4E13-8F0D-0276BF5F8A69}" srcOrd="2" destOrd="0" presId="urn:microsoft.com/office/officeart/2018/5/layout/IconCircleLabelList"/>
    <dgm:cxn modelId="{2C71CC33-DE26-4A4C-9CAA-354DB8E00BF1}" type="presParOf" srcId="{B985B932-F0B6-4E13-8F0D-0276BF5F8A69}" destId="{63F46FCE-439D-49F3-AB8B-9A0979291504}" srcOrd="0" destOrd="0" presId="urn:microsoft.com/office/officeart/2018/5/layout/IconCircleLabelList"/>
    <dgm:cxn modelId="{E7B29395-98F0-4A65-BA4B-220F3C520598}" type="presParOf" srcId="{B985B932-F0B6-4E13-8F0D-0276BF5F8A69}" destId="{EFC5039F-8471-4D7E-B08D-2B1AADC75645}" srcOrd="1" destOrd="0" presId="urn:microsoft.com/office/officeart/2018/5/layout/IconCircleLabelList"/>
    <dgm:cxn modelId="{BD63F3EB-3DBB-4655-96F0-7C69406216F0}" type="presParOf" srcId="{B985B932-F0B6-4E13-8F0D-0276BF5F8A69}" destId="{17DAA092-FB90-4501-943F-D0DE9EC6B3AA}" srcOrd="2" destOrd="0" presId="urn:microsoft.com/office/officeart/2018/5/layout/IconCircleLabelList"/>
    <dgm:cxn modelId="{18ABCA7A-F296-4380-947F-F1772471B2EF}" type="presParOf" srcId="{B985B932-F0B6-4E13-8F0D-0276BF5F8A69}" destId="{D54A5EC5-25E9-4B66-B0B1-B7D63F7F93D9}" srcOrd="3" destOrd="0" presId="urn:microsoft.com/office/officeart/2018/5/layout/IconCircleLabelList"/>
    <dgm:cxn modelId="{BA480A27-2FFB-4EB4-A68F-F89519B06766}" type="presParOf" srcId="{8951AEAD-B822-4D67-838C-CFE7DF099288}" destId="{A44B27BB-DF48-4C24-9EB4-B933BA272C3D}" srcOrd="3" destOrd="0" presId="urn:microsoft.com/office/officeart/2018/5/layout/IconCircleLabelList"/>
    <dgm:cxn modelId="{73B79B95-513E-4361-8B94-2DF1FE6F50DD}" type="presParOf" srcId="{8951AEAD-B822-4D67-838C-CFE7DF099288}" destId="{EADE25D2-EDBB-4997-98C0-35BD8FCE0246}" srcOrd="4" destOrd="0" presId="urn:microsoft.com/office/officeart/2018/5/layout/IconCircleLabelList"/>
    <dgm:cxn modelId="{06E8473D-CEBB-4846-986B-2927CC4A18C7}" type="presParOf" srcId="{EADE25D2-EDBB-4997-98C0-35BD8FCE0246}" destId="{B4425C5F-9872-43BB-914C-CCDF745BAF0A}" srcOrd="0" destOrd="0" presId="urn:microsoft.com/office/officeart/2018/5/layout/IconCircleLabelList"/>
    <dgm:cxn modelId="{52D46020-0D42-4D7D-8D16-CB821C944C2E}" type="presParOf" srcId="{EADE25D2-EDBB-4997-98C0-35BD8FCE0246}" destId="{759832FF-653F-4A2C-BFC0-E78773A0EA31}" srcOrd="1" destOrd="0" presId="urn:microsoft.com/office/officeart/2018/5/layout/IconCircleLabelList"/>
    <dgm:cxn modelId="{4EDB1631-088B-4FCE-8F81-99FAE5BCF59C}" type="presParOf" srcId="{EADE25D2-EDBB-4997-98C0-35BD8FCE0246}" destId="{B22036F7-C50F-44B8-9CE6-76BFEB2068DD}" srcOrd="2" destOrd="0" presId="urn:microsoft.com/office/officeart/2018/5/layout/IconCircleLabelList"/>
    <dgm:cxn modelId="{D870D8ED-B37B-4B40-8351-03B693B52781}" type="presParOf" srcId="{EADE25D2-EDBB-4997-98C0-35BD8FCE0246}" destId="{9EFC64AE-61D7-4A07-A4EE-65974C317EAC}" srcOrd="3" destOrd="0" presId="urn:microsoft.com/office/officeart/2018/5/layout/IconCircleLabelList"/>
    <dgm:cxn modelId="{D19F491D-2B36-4A3D-A265-A76B4B548DC0}" type="presParOf" srcId="{8951AEAD-B822-4D67-838C-CFE7DF099288}" destId="{265D96BC-D212-4E02-A754-AD220A731593}" srcOrd="5" destOrd="0" presId="urn:microsoft.com/office/officeart/2018/5/layout/IconCircleLabelList"/>
    <dgm:cxn modelId="{AD823337-F625-4AFF-89FC-BFB52AF8C18E}" type="presParOf" srcId="{8951AEAD-B822-4D67-838C-CFE7DF099288}" destId="{1A9297D7-1EAA-4155-BC13-8F859E3D811C}" srcOrd="6" destOrd="0" presId="urn:microsoft.com/office/officeart/2018/5/layout/IconCircleLabelList"/>
    <dgm:cxn modelId="{6EF1CD00-7F80-4673-814C-B3B42634CC2A}" type="presParOf" srcId="{1A9297D7-1EAA-4155-BC13-8F859E3D811C}" destId="{19D96706-244E-450D-B406-60D2ED8C3388}" srcOrd="0" destOrd="0" presId="urn:microsoft.com/office/officeart/2018/5/layout/IconCircleLabelList"/>
    <dgm:cxn modelId="{DA4A93D3-956F-4B0E-9D09-369BF7251838}" type="presParOf" srcId="{1A9297D7-1EAA-4155-BC13-8F859E3D811C}" destId="{0E5E317A-388F-4DFE-8DA8-1A8B951DA3B1}" srcOrd="1" destOrd="0" presId="urn:microsoft.com/office/officeart/2018/5/layout/IconCircleLabelList"/>
    <dgm:cxn modelId="{281C8BBA-E57C-4713-B405-11D0F6F124B5}" type="presParOf" srcId="{1A9297D7-1EAA-4155-BC13-8F859E3D811C}" destId="{3540EA01-0C65-4ED5-8043-32D79B5A3CF9}" srcOrd="2" destOrd="0" presId="urn:microsoft.com/office/officeart/2018/5/layout/IconCircleLabelList"/>
    <dgm:cxn modelId="{AFA5CCF2-6B1D-4128-B2C0-3BB756C98C97}" type="presParOf" srcId="{1A9297D7-1EAA-4155-BC13-8F859E3D811C}" destId="{F38BC8C5-EB80-44AE-B8F5-A1F2AD686EFF}" srcOrd="3" destOrd="0" presId="urn:microsoft.com/office/officeart/2018/5/layout/IconCircleLabelList"/>
    <dgm:cxn modelId="{ABB55CE1-B140-4BCC-B3A5-4755EDB74549}" type="presParOf" srcId="{8951AEAD-B822-4D67-838C-CFE7DF099288}" destId="{ECB62EE6-0072-4351-A45E-E07801FA0976}" srcOrd="7" destOrd="0" presId="urn:microsoft.com/office/officeart/2018/5/layout/IconCircleLabelList"/>
    <dgm:cxn modelId="{F7975FEC-2748-4395-B56A-2A91D2C24B15}" type="presParOf" srcId="{8951AEAD-B822-4D67-838C-CFE7DF099288}" destId="{A8F0F36A-FDE9-43CF-B7FC-D14F5FD00EF4}" srcOrd="8" destOrd="0" presId="urn:microsoft.com/office/officeart/2018/5/layout/IconCircleLabelList"/>
    <dgm:cxn modelId="{95264BF0-59AF-49F7-83CD-9F7B42FA8515}" type="presParOf" srcId="{A8F0F36A-FDE9-43CF-B7FC-D14F5FD00EF4}" destId="{78AD7844-FF4C-4EC7-9313-98CC6C3AC3BE}" srcOrd="0" destOrd="0" presId="urn:microsoft.com/office/officeart/2018/5/layout/IconCircleLabelList"/>
    <dgm:cxn modelId="{7A5ABA79-102C-4728-9C2A-FA6066AD0C49}" type="presParOf" srcId="{A8F0F36A-FDE9-43CF-B7FC-D14F5FD00EF4}" destId="{98283CEA-C47A-48E5-8A83-BC5556A274EF}" srcOrd="1" destOrd="0" presId="urn:microsoft.com/office/officeart/2018/5/layout/IconCircleLabelList"/>
    <dgm:cxn modelId="{35F7DEBB-E4A5-4CDD-8F38-5818B4D4D048}" type="presParOf" srcId="{A8F0F36A-FDE9-43CF-B7FC-D14F5FD00EF4}" destId="{01F8E663-B41F-40ED-8E9C-622CBA50D66C}" srcOrd="2" destOrd="0" presId="urn:microsoft.com/office/officeart/2018/5/layout/IconCircleLabelList"/>
    <dgm:cxn modelId="{75F36F06-8D0C-42F7-89DA-6D67051035BA}" type="presParOf" srcId="{A8F0F36A-FDE9-43CF-B7FC-D14F5FD00EF4}" destId="{0C02E511-2B8B-474F-A248-AB070A0D6F74}" srcOrd="3" destOrd="0" presId="urn:microsoft.com/office/officeart/2018/5/layout/IconCircleLabelList"/>
    <dgm:cxn modelId="{ECD8FBD3-64AE-49FD-BAA4-BFE91097FDAF}" type="presParOf" srcId="{8951AEAD-B822-4D67-838C-CFE7DF099288}" destId="{230397FB-55A2-4DF5-B548-ACC4362DFA9B}" srcOrd="9" destOrd="0" presId="urn:microsoft.com/office/officeart/2018/5/layout/IconCircleLabelList"/>
    <dgm:cxn modelId="{D62F4E68-2F2D-4236-83D0-2F77A3D8F493}" type="presParOf" srcId="{8951AEAD-B822-4D67-838C-CFE7DF099288}" destId="{B634C4DF-D728-48F2-9EE3-C5578820E465}" srcOrd="10" destOrd="0" presId="urn:microsoft.com/office/officeart/2018/5/layout/IconCircleLabelList"/>
    <dgm:cxn modelId="{92A1030D-92DB-44C2-BFFE-5A82A66B661B}" type="presParOf" srcId="{B634C4DF-D728-48F2-9EE3-C5578820E465}" destId="{FD7FDF3E-751F-4A45-89F4-ED1238061006}" srcOrd="0" destOrd="0" presId="urn:microsoft.com/office/officeart/2018/5/layout/IconCircleLabelList"/>
    <dgm:cxn modelId="{EEA8C45B-3B12-4322-B5BD-4D124631071F}" type="presParOf" srcId="{B634C4DF-D728-48F2-9EE3-C5578820E465}" destId="{318B8638-0A76-4BBA-82BE-DCBE2B518971}" srcOrd="1" destOrd="0" presId="urn:microsoft.com/office/officeart/2018/5/layout/IconCircleLabelList"/>
    <dgm:cxn modelId="{E286B27C-42B0-4DFB-8D61-3E5E7A7F693D}" type="presParOf" srcId="{B634C4DF-D728-48F2-9EE3-C5578820E465}" destId="{48CD8D14-0751-49A3-BEB8-1B54C678829A}" srcOrd="2" destOrd="0" presId="urn:microsoft.com/office/officeart/2018/5/layout/IconCircleLabelList"/>
    <dgm:cxn modelId="{B059F33B-415E-4322-9BC6-1EE0C7BD2E11}" type="presParOf" srcId="{B634C4DF-D728-48F2-9EE3-C5578820E465}" destId="{69CA5612-7C1C-437E-8D86-157A3914646F}" srcOrd="3" destOrd="0" presId="urn:microsoft.com/office/officeart/2018/5/layout/IconCircle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6F4540-F845-412E-84E8-5E7281FC9D7C}">
      <dsp:nvSpPr>
        <dsp:cNvPr id="0" name=""/>
        <dsp:cNvSpPr/>
      </dsp:nvSpPr>
      <dsp:spPr>
        <a:xfrm>
          <a:off x="296328" y="214583"/>
          <a:ext cx="921076" cy="92107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698EB9-2498-4724-89D7-19823AB63340}">
      <dsp:nvSpPr>
        <dsp:cNvPr id="0" name=""/>
        <dsp:cNvSpPr/>
      </dsp:nvSpPr>
      <dsp:spPr>
        <a:xfrm>
          <a:off x="492623" y="410878"/>
          <a:ext cx="528486" cy="5284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9BBF83-B8E5-4737-BE76-8A5B2CFE3526}">
      <dsp:nvSpPr>
        <dsp:cNvPr id="0" name=""/>
        <dsp:cNvSpPr/>
      </dsp:nvSpPr>
      <dsp:spPr>
        <a:xfrm>
          <a:off x="1885" y="1422552"/>
          <a:ext cx="1509960" cy="1008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dirty="0"/>
            <a:t>For STEM subjects work on practical skills; develop understanding of techniques they are using</a:t>
          </a:r>
          <a:endParaRPr lang="en-US" sz="1100" kern="1200" dirty="0"/>
        </a:p>
      </dsp:txBody>
      <dsp:txXfrm>
        <a:off x="1885" y="1422552"/>
        <a:ext cx="1509960" cy="1008606"/>
      </dsp:txXfrm>
    </dsp:sp>
    <dsp:sp modelId="{63F46FCE-439D-49F3-AB8B-9A0979291504}">
      <dsp:nvSpPr>
        <dsp:cNvPr id="0" name=""/>
        <dsp:cNvSpPr/>
      </dsp:nvSpPr>
      <dsp:spPr>
        <a:xfrm>
          <a:off x="2070532" y="154127"/>
          <a:ext cx="921076" cy="92107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C5039F-8471-4D7E-B08D-2B1AADC75645}">
      <dsp:nvSpPr>
        <dsp:cNvPr id="0" name=""/>
        <dsp:cNvSpPr/>
      </dsp:nvSpPr>
      <dsp:spPr>
        <a:xfrm>
          <a:off x="2266827" y="350422"/>
          <a:ext cx="528486" cy="5284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54A5EC5-25E9-4B66-B0B1-B7D63F7F93D9}">
      <dsp:nvSpPr>
        <dsp:cNvPr id="0" name=""/>
        <dsp:cNvSpPr/>
      </dsp:nvSpPr>
      <dsp:spPr>
        <a:xfrm>
          <a:off x="1776090" y="1241184"/>
          <a:ext cx="1509960" cy="12504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dirty="0"/>
            <a:t>Attend on-line lectures;  Impetus lectures; </a:t>
          </a:r>
          <a:r>
            <a:rPr lang="en-GB" sz="1100" kern="1200" dirty="0" err="1"/>
            <a:t>UniTaster</a:t>
          </a:r>
          <a:r>
            <a:rPr lang="en-GB" sz="1100" kern="1200" dirty="0"/>
            <a:t> Days; </a:t>
          </a:r>
          <a:r>
            <a:rPr lang="en-GB" sz="1100" kern="1200" dirty="0" err="1"/>
            <a:t>FutureLearn</a:t>
          </a:r>
          <a:r>
            <a:rPr lang="en-GB" sz="1100" kern="1200" dirty="0"/>
            <a:t> courses; watch podcasts; TED lectures; listen to radio programmes. Read!</a:t>
          </a:r>
          <a:endParaRPr lang="en-US" sz="1100" kern="1200" dirty="0"/>
        </a:p>
      </dsp:txBody>
      <dsp:txXfrm>
        <a:off x="1776090" y="1241184"/>
        <a:ext cx="1509960" cy="1250430"/>
      </dsp:txXfrm>
    </dsp:sp>
    <dsp:sp modelId="{B4425C5F-9872-43BB-914C-CCDF745BAF0A}">
      <dsp:nvSpPr>
        <dsp:cNvPr id="0" name=""/>
        <dsp:cNvSpPr/>
      </dsp:nvSpPr>
      <dsp:spPr>
        <a:xfrm>
          <a:off x="3844736" y="214583"/>
          <a:ext cx="921076" cy="92107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9832FF-653F-4A2C-BFC0-E78773A0EA31}">
      <dsp:nvSpPr>
        <dsp:cNvPr id="0" name=""/>
        <dsp:cNvSpPr/>
      </dsp:nvSpPr>
      <dsp:spPr>
        <a:xfrm>
          <a:off x="4041031" y="410878"/>
          <a:ext cx="528486" cy="52848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FC64AE-61D7-4A07-A4EE-65974C317EAC}">
      <dsp:nvSpPr>
        <dsp:cNvPr id="0" name=""/>
        <dsp:cNvSpPr/>
      </dsp:nvSpPr>
      <dsp:spPr>
        <a:xfrm>
          <a:off x="3550294" y="1422552"/>
          <a:ext cx="1509960" cy="1008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a:t>Aim to show that they have a genuine interest and enthusiasm for the subject…beyond A level lessons, homework and assignments. </a:t>
          </a:r>
          <a:endParaRPr lang="en-US" sz="1100" kern="1200"/>
        </a:p>
      </dsp:txBody>
      <dsp:txXfrm>
        <a:off x="3550294" y="1422552"/>
        <a:ext cx="1509960" cy="1008606"/>
      </dsp:txXfrm>
    </dsp:sp>
    <dsp:sp modelId="{19D96706-244E-450D-B406-60D2ED8C3388}">
      <dsp:nvSpPr>
        <dsp:cNvPr id="0" name=""/>
        <dsp:cNvSpPr/>
      </dsp:nvSpPr>
      <dsp:spPr>
        <a:xfrm>
          <a:off x="296328" y="2869105"/>
          <a:ext cx="921076" cy="921076"/>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5E317A-388F-4DFE-8DA8-1A8B951DA3B1}">
      <dsp:nvSpPr>
        <dsp:cNvPr id="0" name=""/>
        <dsp:cNvSpPr/>
      </dsp:nvSpPr>
      <dsp:spPr>
        <a:xfrm>
          <a:off x="492623" y="3065399"/>
          <a:ext cx="528486" cy="52848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38BC8C5-EB80-44AE-B8F5-A1F2AD686EFF}">
      <dsp:nvSpPr>
        <dsp:cNvPr id="0" name=""/>
        <dsp:cNvSpPr/>
      </dsp:nvSpPr>
      <dsp:spPr>
        <a:xfrm>
          <a:off x="1885" y="4077073"/>
          <a:ext cx="1509960" cy="1008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dirty="0"/>
            <a:t>Make good use of The Hive</a:t>
          </a:r>
          <a:endParaRPr lang="en-US" sz="1100" kern="1200" dirty="0"/>
        </a:p>
      </dsp:txBody>
      <dsp:txXfrm>
        <a:off x="1885" y="4077073"/>
        <a:ext cx="1509960" cy="1008606"/>
      </dsp:txXfrm>
    </dsp:sp>
    <dsp:sp modelId="{78AD7844-FF4C-4EC7-9313-98CC6C3AC3BE}">
      <dsp:nvSpPr>
        <dsp:cNvPr id="0" name=""/>
        <dsp:cNvSpPr/>
      </dsp:nvSpPr>
      <dsp:spPr>
        <a:xfrm>
          <a:off x="2070532" y="2869105"/>
          <a:ext cx="921076" cy="921076"/>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8283CEA-C47A-48E5-8A83-BC5556A274EF}">
      <dsp:nvSpPr>
        <dsp:cNvPr id="0" name=""/>
        <dsp:cNvSpPr/>
      </dsp:nvSpPr>
      <dsp:spPr>
        <a:xfrm>
          <a:off x="2266827" y="3065399"/>
          <a:ext cx="528486" cy="528486"/>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C02E511-2B8B-474F-A248-AB070A0D6F74}">
      <dsp:nvSpPr>
        <dsp:cNvPr id="0" name=""/>
        <dsp:cNvSpPr/>
      </dsp:nvSpPr>
      <dsp:spPr>
        <a:xfrm>
          <a:off x="1776090" y="4077073"/>
          <a:ext cx="1509960" cy="1008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GB" sz="1100" kern="1200" dirty="0"/>
            <a:t>Work experience – lots of advice re: how to get around the lack of practical work experience for vocational courses</a:t>
          </a:r>
          <a:endParaRPr lang="en-US" sz="1100" kern="1200" dirty="0"/>
        </a:p>
      </dsp:txBody>
      <dsp:txXfrm>
        <a:off x="1776090" y="4077073"/>
        <a:ext cx="1509960" cy="1008606"/>
      </dsp:txXfrm>
    </dsp:sp>
    <dsp:sp modelId="{FD7FDF3E-751F-4A45-89F4-ED1238061006}">
      <dsp:nvSpPr>
        <dsp:cNvPr id="0" name=""/>
        <dsp:cNvSpPr/>
      </dsp:nvSpPr>
      <dsp:spPr>
        <a:xfrm>
          <a:off x="3844736" y="2869105"/>
          <a:ext cx="921076" cy="92107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18B8638-0A76-4BBA-82BE-DCBE2B518971}">
      <dsp:nvSpPr>
        <dsp:cNvPr id="0" name=""/>
        <dsp:cNvSpPr/>
      </dsp:nvSpPr>
      <dsp:spPr>
        <a:xfrm>
          <a:off x="4041031" y="3065399"/>
          <a:ext cx="528486" cy="528486"/>
        </a:xfrm>
        <a:prstGeom prst="rect">
          <a:avLst/>
        </a:prstGeom>
        <a:solidFill>
          <a:schemeClr val="bg1">
            <a:hueOff val="0"/>
            <a:satOff val="0"/>
            <a:lumOff val="0"/>
            <a:alphaOff val="0"/>
          </a:schemeClr>
        </a:solidFill>
        <a:ln w="15875"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CA5612-7C1C-437E-8D86-157A3914646F}">
      <dsp:nvSpPr>
        <dsp:cNvPr id="0" name=""/>
        <dsp:cNvSpPr/>
      </dsp:nvSpPr>
      <dsp:spPr>
        <a:xfrm>
          <a:off x="3550294" y="4077073"/>
          <a:ext cx="1509960" cy="10086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kern="1200" dirty="0"/>
            <a:t>Make the most of Outreach Opportunities on offer at top universities </a:t>
          </a:r>
          <a:r>
            <a:rPr lang="en-US" sz="1100" kern="1200" dirty="0" err="1"/>
            <a:t>eg</a:t>
          </a:r>
          <a:r>
            <a:rPr lang="en-US" sz="1100" kern="1200" dirty="0"/>
            <a:t> subject taster days, </a:t>
          </a:r>
          <a:r>
            <a:rPr lang="en-US" sz="1100" kern="1200" dirty="0" err="1"/>
            <a:t>Oxplore</a:t>
          </a:r>
          <a:r>
            <a:rPr lang="en-US" sz="1100" kern="1200" dirty="0"/>
            <a:t>, UNIQ, Staircase12, Springboard, My HE+</a:t>
          </a:r>
        </a:p>
      </dsp:txBody>
      <dsp:txXfrm>
        <a:off x="3550294" y="4077073"/>
        <a:ext cx="1509960" cy="1008606"/>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F08A0EC8-523B-49D6-B930-DB7AFE726105}" type="datetimeFigureOut">
              <a:rPr lang="en-GB" smtClean="0"/>
              <a:t>06/04/2022</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0B93DCA1-0224-4013-8EFF-DD7F0A8C0A38}" type="slidenum">
              <a:rPr lang="en-GB" smtClean="0"/>
              <a:t>‹#›</a:t>
            </a:fld>
            <a:endParaRPr lang="en-GB"/>
          </a:p>
        </p:txBody>
      </p:sp>
    </p:spTree>
    <p:extLst>
      <p:ext uri="{BB962C8B-B14F-4D97-AF65-F5344CB8AC3E}">
        <p14:creationId xmlns:p14="http://schemas.microsoft.com/office/powerpoint/2010/main" val="3490229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B8796F01-7154-41E0-B48B-A6921757531A}" type="slidenum">
              <a:rPr lang="en-GB" smtClean="0"/>
              <a:pPr/>
              <a:t>1</a:t>
            </a:fld>
            <a:endParaRPr lang="en-GB"/>
          </a:p>
        </p:txBody>
      </p:sp>
    </p:spTree>
    <p:extLst>
      <p:ext uri="{BB962C8B-B14F-4D97-AF65-F5344CB8AC3E}">
        <p14:creationId xmlns:p14="http://schemas.microsoft.com/office/powerpoint/2010/main" val="2651177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SAQ – Supplementary Application Questionnaire – you will receive an email asking you to complete this shortly after submitting your UCAS application. Deadline for SAQ is 22 October. It’s an opportunity to tell more about the courses you have studied etc.</a:t>
            </a:r>
          </a:p>
        </p:txBody>
      </p:sp>
      <p:sp>
        <p:nvSpPr>
          <p:cNvPr id="4" name="Slide Number Placeholder 3"/>
          <p:cNvSpPr>
            <a:spLocks noGrp="1"/>
          </p:cNvSpPr>
          <p:nvPr>
            <p:ph type="sldNum" sz="quarter" idx="5"/>
          </p:nvPr>
        </p:nvSpPr>
        <p:spPr/>
        <p:txBody>
          <a:bodyPr/>
          <a:lstStyle/>
          <a:p>
            <a:fld id="{0B93DCA1-0224-4013-8EFF-DD7F0A8C0A38}" type="slidenum">
              <a:rPr lang="en-GB" smtClean="0"/>
              <a:t>2</a:t>
            </a:fld>
            <a:endParaRPr lang="en-GB"/>
          </a:p>
        </p:txBody>
      </p:sp>
    </p:spTree>
    <p:extLst>
      <p:ext uri="{BB962C8B-B14F-4D97-AF65-F5344CB8AC3E}">
        <p14:creationId xmlns:p14="http://schemas.microsoft.com/office/powerpoint/2010/main" val="3268563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SAQ - </a:t>
            </a:r>
            <a:r>
              <a:rPr lang="en-GB" sz="1600" b="0" i="0" kern="1200" dirty="0">
                <a:solidFill>
                  <a:schemeClr val="tx2"/>
                </a:solidFill>
                <a:effectLst/>
                <a:latin typeface="+mn-lt"/>
                <a:ea typeface="+mn-ea"/>
                <a:cs typeface="+mn-cs"/>
              </a:rPr>
              <a:t>Shortly after submitting your UCAS application, you'll be asked via email to complete an online Supplementary Application Questionnaire (SAQ). In order to make a valid application to the University of Cambridge, you must submit your SAQ by the deadline set. In the majority of cases this deadline will be </a:t>
            </a:r>
            <a:r>
              <a:rPr lang="en-GB" sz="1600" b="1" i="0" kern="1200" dirty="0">
                <a:solidFill>
                  <a:schemeClr val="tx2"/>
                </a:solidFill>
                <a:effectLst/>
                <a:latin typeface="+mn-lt"/>
                <a:ea typeface="+mn-ea"/>
                <a:cs typeface="+mn-cs"/>
              </a:rPr>
              <a:t>18.00 (UK time) on 22 October</a:t>
            </a:r>
            <a:r>
              <a:rPr lang="en-GB" sz="1600" b="0" i="0" kern="1200" dirty="0">
                <a:solidFill>
                  <a:schemeClr val="tx2"/>
                </a:solidFill>
                <a:effectLst/>
                <a:latin typeface="+mn-lt"/>
                <a:ea typeface="+mn-ea"/>
                <a:cs typeface="+mn-cs"/>
              </a:rPr>
              <a:t>. The purpose of the SAQ is to ensure that we have complete and consistent information about all applicants. It also enables us to collect information that's not part of the UCAS application but is helpful when assessing applications, such as the topics you've covered as part of your AS/A Level (or equivalent) courses (which helps our interviewers decide which questions to ask).</a:t>
            </a:r>
            <a:endParaRPr lang="en-GB" dirty="0"/>
          </a:p>
        </p:txBody>
      </p:sp>
      <p:sp>
        <p:nvSpPr>
          <p:cNvPr id="4" name="Slide Number Placeholder 3"/>
          <p:cNvSpPr>
            <a:spLocks noGrp="1"/>
          </p:cNvSpPr>
          <p:nvPr>
            <p:ph type="sldNum" sz="quarter" idx="10"/>
          </p:nvPr>
        </p:nvSpPr>
        <p:spPr/>
        <p:txBody>
          <a:bodyPr/>
          <a:lstStyle/>
          <a:p>
            <a:fld id="{B8796F01-7154-41E0-B48B-A6921757531A}" type="slidenum">
              <a:rPr lang="en-GB" smtClean="0"/>
              <a:pPr/>
              <a:t>3</a:t>
            </a:fld>
            <a:endParaRPr lang="en-GB"/>
          </a:p>
        </p:txBody>
      </p:sp>
    </p:spTree>
    <p:extLst>
      <p:ext uri="{BB962C8B-B14F-4D97-AF65-F5344CB8AC3E}">
        <p14:creationId xmlns:p14="http://schemas.microsoft.com/office/powerpoint/2010/main" val="3189109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917575" y="744538"/>
            <a:ext cx="4962525" cy="3722687"/>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They want to see enthusiasm and interest for the subject WITH EVIDENCE!!</a:t>
            </a:r>
          </a:p>
          <a:p>
            <a:r>
              <a:rPr lang="en-GB" altLang="en-US" dirty="0">
                <a:latin typeface="Arial" panose="020B0604020202020204" pitchFamily="34" charset="0"/>
              </a:rPr>
              <a:t>No real consideration of extra curricular…EXCEPT for vocational subjects…where reflective comments on work experience is vital!</a:t>
            </a:r>
          </a:p>
          <a:p>
            <a:r>
              <a:rPr lang="en-GB" altLang="en-US" dirty="0">
                <a:latin typeface="Arial" panose="020B0604020202020204" pitchFamily="34" charset="0"/>
              </a:rPr>
              <a:t>Also, other universities will look at it</a:t>
            </a:r>
            <a:r>
              <a:rPr lang="en-GB" altLang="en-US" baseline="0" dirty="0">
                <a:latin typeface="Arial" panose="020B0604020202020204" pitchFamily="34" charset="0"/>
              </a:rPr>
              <a:t> – they may well be interested in the whole person.</a:t>
            </a:r>
            <a:endParaRPr lang="en-GB" altLang="en-US" dirty="0">
              <a:latin typeface="Arial" panose="020B0604020202020204" pitchFamily="34" charset="0"/>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eaLnBrk="1" hangingPunct="1">
              <a:spcBef>
                <a:spcPct val="0"/>
              </a:spcBef>
            </a:pPr>
            <a:fld id="{66473428-85BC-4BBB-BDBE-2D7A71A21E80}" type="slidenum">
              <a:rPr lang="en-GB" altLang="en-US">
                <a:solidFill>
                  <a:srgbClr val="000000"/>
                </a:solidFill>
                <a:latin typeface="Verdana" panose="020B0604030504040204" pitchFamily="34" charset="0"/>
                <a:ea typeface="ＭＳ Ｐゴシック" panose="020B0600070205080204" pitchFamily="34" charset="-128"/>
              </a:rPr>
              <a:pPr eaLnBrk="1" hangingPunct="1">
                <a:spcBef>
                  <a:spcPct val="0"/>
                </a:spcBef>
              </a:pPr>
              <a:t>4</a:t>
            </a:fld>
            <a:endParaRPr lang="en-GB" altLang="en-US">
              <a:solidFill>
                <a:srgbClr val="000000"/>
              </a:solidFill>
              <a:latin typeface="Verdana" panose="020B0604030504040204" pitchFamily="34" charset="0"/>
              <a:ea typeface="ＭＳ Ｐゴシック" panose="020B0600070205080204" pitchFamily="34" charset="-128"/>
            </a:endParaRPr>
          </a:p>
        </p:txBody>
      </p:sp>
    </p:spTree>
    <p:extLst>
      <p:ext uri="{BB962C8B-B14F-4D97-AF65-F5344CB8AC3E}">
        <p14:creationId xmlns:p14="http://schemas.microsoft.com/office/powerpoint/2010/main" val="3039586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The Hive – University library</a:t>
            </a:r>
          </a:p>
          <a:p>
            <a:r>
              <a:rPr lang="en-GB" dirty="0"/>
              <a:t>Students can access the BMJ, </a:t>
            </a:r>
            <a:r>
              <a:rPr lang="en-GB" dirty="0" err="1"/>
              <a:t>Jstore</a:t>
            </a:r>
            <a:r>
              <a:rPr lang="en-GB" baseline="0" dirty="0"/>
              <a:t> (humanity based resource.)</a:t>
            </a:r>
          </a:p>
          <a:p>
            <a:endParaRPr lang="en-GB" dirty="0"/>
          </a:p>
        </p:txBody>
      </p:sp>
      <p:sp>
        <p:nvSpPr>
          <p:cNvPr id="4" name="Slide Number Placeholder 3"/>
          <p:cNvSpPr>
            <a:spLocks noGrp="1"/>
          </p:cNvSpPr>
          <p:nvPr>
            <p:ph type="sldNum" sz="quarter" idx="10"/>
          </p:nvPr>
        </p:nvSpPr>
        <p:spPr/>
        <p:txBody>
          <a:bodyPr/>
          <a:lstStyle/>
          <a:p>
            <a:fld id="{B8796F01-7154-41E0-B48B-A6921757531A}" type="slidenum">
              <a:rPr lang="en-GB" smtClean="0"/>
              <a:pPr/>
              <a:t>5</a:t>
            </a:fld>
            <a:endParaRPr lang="en-GB"/>
          </a:p>
        </p:txBody>
      </p:sp>
    </p:spTree>
    <p:extLst>
      <p:ext uri="{BB962C8B-B14F-4D97-AF65-F5344CB8AC3E}">
        <p14:creationId xmlns:p14="http://schemas.microsoft.com/office/powerpoint/2010/main" val="4279927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Better</a:t>
            </a:r>
            <a:r>
              <a:rPr lang="en-GB" baseline="0" dirty="0"/>
              <a:t> to read a few texts and evaluate rather than a lot and not be able to say anything about them.</a:t>
            </a:r>
          </a:p>
          <a:p>
            <a:r>
              <a:rPr lang="en-GB" baseline="0" dirty="0"/>
              <a:t>Don’t say you have read something if you haven’t!!</a:t>
            </a:r>
            <a:endParaRPr lang="en-GB" dirty="0"/>
          </a:p>
        </p:txBody>
      </p:sp>
      <p:sp>
        <p:nvSpPr>
          <p:cNvPr id="4" name="Slide Number Placeholder 3"/>
          <p:cNvSpPr>
            <a:spLocks noGrp="1"/>
          </p:cNvSpPr>
          <p:nvPr>
            <p:ph type="sldNum" sz="quarter" idx="10"/>
          </p:nvPr>
        </p:nvSpPr>
        <p:spPr/>
        <p:txBody>
          <a:bodyPr/>
          <a:lstStyle/>
          <a:p>
            <a:fld id="{B8796F01-7154-41E0-B48B-A6921757531A}" type="slidenum">
              <a:rPr lang="en-GB" smtClean="0"/>
              <a:pPr/>
              <a:t>6</a:t>
            </a:fld>
            <a:endParaRPr lang="en-GB"/>
          </a:p>
        </p:txBody>
      </p:sp>
    </p:spTree>
    <p:extLst>
      <p:ext uri="{BB962C8B-B14F-4D97-AF65-F5344CB8AC3E}">
        <p14:creationId xmlns:p14="http://schemas.microsoft.com/office/powerpoint/2010/main" val="1668536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GB" sz="1200" b="1" i="0" kern="1200" dirty="0">
                <a:solidFill>
                  <a:schemeClr val="tx2"/>
                </a:solidFill>
                <a:effectLst/>
                <a:latin typeface="+mn-lt"/>
                <a:ea typeface="+mn-ea"/>
                <a:cs typeface="+mn-cs"/>
              </a:rPr>
              <a:t>Sixth Term Examination Paper (STEP)</a:t>
            </a:r>
          </a:p>
          <a:p>
            <a:r>
              <a:rPr lang="en-GB" sz="1200" b="0" i="0" kern="1200" dirty="0">
                <a:solidFill>
                  <a:schemeClr val="tx2"/>
                </a:solidFill>
                <a:effectLst/>
                <a:latin typeface="+mn-lt"/>
                <a:ea typeface="+mn-ea"/>
                <a:cs typeface="+mn-cs"/>
              </a:rPr>
              <a:t>STEP Mathematics is a series of examination papers used to assess aptitude for university study in Mathematics and mathematical subjects.</a:t>
            </a:r>
          </a:p>
          <a:p>
            <a:r>
              <a:rPr lang="en-GB" sz="1200" b="0" i="0" kern="1200" dirty="0">
                <a:solidFill>
                  <a:schemeClr val="tx2"/>
                </a:solidFill>
                <a:effectLst/>
                <a:latin typeface="+mn-lt"/>
                <a:ea typeface="+mn-ea"/>
                <a:cs typeface="+mn-cs"/>
              </a:rPr>
              <a:t>STEP is based on material that's common to the core syllabus of A Level Mathematics (or equivalent) and so requires no further knowledge. The questions are designed to test qualities like insight, originality, and the ability to use standard techniques in unusual ways and situations. Colleges can also read applicants' examination scripts and so assess particular strengths or weaknesses which may not be conveyed in the overall mark.</a:t>
            </a:r>
          </a:p>
          <a:p>
            <a:r>
              <a:rPr lang="en-GB" sz="1200" b="0" i="0" kern="1200" dirty="0">
                <a:solidFill>
                  <a:schemeClr val="tx2"/>
                </a:solidFill>
                <a:effectLst/>
                <a:latin typeface="+mn-lt"/>
                <a:ea typeface="+mn-ea"/>
                <a:cs typeface="+mn-cs"/>
              </a:rPr>
              <a:t>STEP is used as part of almost all conditional offers in Mathematics (including Mathematics with Physics) and Computer Science with Mathematics. Some Colleges may use STEP for other courses:</a:t>
            </a:r>
          </a:p>
          <a:p>
            <a:r>
              <a:rPr lang="en-GB" dirty="0"/>
              <a:t>Oxford – OLAT – Oriental Languages Admissions Tests</a:t>
            </a:r>
          </a:p>
          <a:p>
            <a:endParaRPr lang="en-GB" dirty="0"/>
          </a:p>
        </p:txBody>
      </p:sp>
      <p:sp>
        <p:nvSpPr>
          <p:cNvPr id="4" name="Slide Number Placeholder 3"/>
          <p:cNvSpPr>
            <a:spLocks noGrp="1"/>
          </p:cNvSpPr>
          <p:nvPr>
            <p:ph type="sldNum" sz="quarter" idx="10"/>
          </p:nvPr>
        </p:nvSpPr>
        <p:spPr/>
        <p:txBody>
          <a:bodyPr/>
          <a:lstStyle/>
          <a:p>
            <a:fld id="{0B93DCA1-0224-4013-8EFF-DD7F0A8C0A38}" type="slidenum">
              <a:rPr lang="en-GB" smtClean="0"/>
              <a:t>7</a:t>
            </a:fld>
            <a:endParaRPr lang="en-GB"/>
          </a:p>
        </p:txBody>
      </p:sp>
    </p:spTree>
    <p:extLst>
      <p:ext uri="{BB962C8B-B14F-4D97-AF65-F5344CB8AC3E}">
        <p14:creationId xmlns:p14="http://schemas.microsoft.com/office/powerpoint/2010/main" val="4248724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UCAT – 24</a:t>
            </a:r>
            <a:r>
              <a:rPr lang="en-GB" baseline="30000" dirty="0"/>
              <a:t>th</a:t>
            </a:r>
            <a:r>
              <a:rPr lang="en-GB" dirty="0"/>
              <a:t> May June students can create an account and apply for access arrangements if necessary</a:t>
            </a:r>
          </a:p>
          <a:p>
            <a:r>
              <a:rPr lang="en-GB" dirty="0"/>
              <a:t>11</a:t>
            </a:r>
            <a:r>
              <a:rPr lang="en-GB" baseline="30000" dirty="0"/>
              <a:t>th</a:t>
            </a:r>
            <a:r>
              <a:rPr lang="en-GB" dirty="0"/>
              <a:t> July – testing starts (Last test date is 29</a:t>
            </a:r>
            <a:r>
              <a:rPr lang="en-GB" baseline="30000" dirty="0"/>
              <a:t>th</a:t>
            </a:r>
            <a:r>
              <a:rPr lang="en-GB" dirty="0"/>
              <a:t> Sept 2022)</a:t>
            </a:r>
          </a:p>
          <a:p>
            <a:r>
              <a:rPr lang="en-GB" dirty="0"/>
              <a:t>Go to UCAT website</a:t>
            </a:r>
          </a:p>
          <a:p>
            <a:r>
              <a:rPr lang="en-GB" dirty="0"/>
              <a:t>For BMAT go to the Cambridge Assessment and Admissions Testing website. In 2022 there will be NO September test. Can do BMAT here. We are a registered test centre. You will need to speak to Mrs </a:t>
            </a:r>
            <a:r>
              <a:rPr lang="en-GB" dirty="0" err="1"/>
              <a:t>Bourne</a:t>
            </a:r>
            <a:r>
              <a:rPr lang="en-GB" dirty="0"/>
              <a:t>!</a:t>
            </a:r>
          </a:p>
        </p:txBody>
      </p:sp>
      <p:sp>
        <p:nvSpPr>
          <p:cNvPr id="4" name="Slide Number Placeholder 3"/>
          <p:cNvSpPr>
            <a:spLocks noGrp="1"/>
          </p:cNvSpPr>
          <p:nvPr>
            <p:ph type="sldNum" sz="quarter" idx="5"/>
          </p:nvPr>
        </p:nvSpPr>
        <p:spPr/>
        <p:txBody>
          <a:bodyPr/>
          <a:lstStyle/>
          <a:p>
            <a:fld id="{0B93DCA1-0224-4013-8EFF-DD7F0A8C0A38}" type="slidenum">
              <a:rPr lang="en-GB" smtClean="0"/>
              <a:t>8</a:t>
            </a:fld>
            <a:endParaRPr lang="en-GB"/>
          </a:p>
        </p:txBody>
      </p:sp>
    </p:spTree>
    <p:extLst>
      <p:ext uri="{BB962C8B-B14F-4D97-AF65-F5344CB8AC3E}">
        <p14:creationId xmlns:p14="http://schemas.microsoft.com/office/powerpoint/2010/main" val="2661772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r>
              <a:rPr lang="en-GB" dirty="0"/>
              <a:t>No negative marking for multiple choice Qs so worth having a go.</a:t>
            </a:r>
          </a:p>
          <a:p>
            <a:r>
              <a:rPr lang="en-GB" dirty="0"/>
              <a:t>It</a:t>
            </a:r>
            <a:r>
              <a:rPr lang="en-GB" baseline="0" dirty="0"/>
              <a:t> will be difficult; keep positive – not expected to get full marks!!</a:t>
            </a:r>
            <a:endParaRPr lang="en-GB" dirty="0"/>
          </a:p>
        </p:txBody>
      </p:sp>
      <p:sp>
        <p:nvSpPr>
          <p:cNvPr id="4" name="Slide Number Placeholder 3"/>
          <p:cNvSpPr>
            <a:spLocks noGrp="1"/>
          </p:cNvSpPr>
          <p:nvPr>
            <p:ph type="sldNum" sz="quarter" idx="10"/>
          </p:nvPr>
        </p:nvSpPr>
        <p:spPr/>
        <p:txBody>
          <a:bodyPr/>
          <a:lstStyle/>
          <a:p>
            <a:fld id="{B8796F01-7154-41E0-B48B-A6921757531A}" type="slidenum">
              <a:rPr lang="en-GB" smtClean="0"/>
              <a:pPr/>
              <a:t>9</a:t>
            </a:fld>
            <a:endParaRPr lang="en-GB"/>
          </a:p>
        </p:txBody>
      </p:sp>
    </p:spTree>
    <p:extLst>
      <p:ext uri="{BB962C8B-B14F-4D97-AF65-F5344CB8AC3E}">
        <p14:creationId xmlns:p14="http://schemas.microsoft.com/office/powerpoint/2010/main" val="810995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7575" y="744538"/>
            <a:ext cx="4962525" cy="3722687"/>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8796F01-7154-41E0-B48B-A6921757531A}" type="slidenum">
              <a:rPr lang="en-GB" smtClean="0"/>
              <a:pPr/>
              <a:t>10</a:t>
            </a:fld>
            <a:endParaRPr lang="en-GB"/>
          </a:p>
        </p:txBody>
      </p:sp>
    </p:spTree>
    <p:extLst>
      <p:ext uri="{BB962C8B-B14F-4D97-AF65-F5344CB8AC3E}">
        <p14:creationId xmlns:p14="http://schemas.microsoft.com/office/powerpoint/2010/main" val="12085859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buFont typeface="Arial" panose="020B0604020202020204" pitchFamily="34" charset="0"/>
              <a:buChar char="•"/>
            </a:pPr>
            <a:r>
              <a:rPr lang="en-GB" b="0" i="0" dirty="0">
                <a:solidFill>
                  <a:srgbClr val="2C2C2C"/>
                </a:solidFill>
                <a:effectLst/>
                <a:latin typeface="inherit"/>
              </a:rPr>
              <a:t>Bursaries can be approved throughout the academic year.</a:t>
            </a:r>
          </a:p>
          <a:p>
            <a:pPr algn="l" fontAlgn="base">
              <a:buFont typeface="Arial" panose="020B0604020202020204" pitchFamily="34" charset="0"/>
              <a:buChar char="•"/>
            </a:pPr>
            <a:r>
              <a:rPr lang="en-GB" b="0" i="0" dirty="0">
                <a:solidFill>
                  <a:srgbClr val="2C2C2C"/>
                </a:solidFill>
                <a:effectLst/>
                <a:latin typeface="inherit"/>
              </a:rPr>
              <a:t>The figures above include all UK students eligible for financial support from Oxford. This includes undergraduates and graduate entry medicine students.</a:t>
            </a:r>
          </a:p>
          <a:p>
            <a:pPr algn="l" fontAlgn="base">
              <a:buFont typeface="Arial" panose="020B0604020202020204" pitchFamily="34" charset="0"/>
              <a:buChar char="•"/>
            </a:pPr>
            <a:r>
              <a:rPr lang="en-GB" b="0" i="0" dirty="0">
                <a:solidFill>
                  <a:srgbClr val="2C2C2C"/>
                </a:solidFill>
                <a:effectLst/>
                <a:latin typeface="inherit"/>
              </a:rPr>
              <a:t>Residual income is based on gross household income (before tax and National Insurance) minus certain allowable deductions. These can include pension payments, which are eligible for certain specified tax relief, and allowances for other dependent children.</a:t>
            </a:r>
          </a:p>
          <a:p>
            <a:endParaRPr lang="en-GB" dirty="0"/>
          </a:p>
        </p:txBody>
      </p:sp>
      <p:sp>
        <p:nvSpPr>
          <p:cNvPr id="4" name="Slide Number Placeholder 3"/>
          <p:cNvSpPr>
            <a:spLocks noGrp="1"/>
          </p:cNvSpPr>
          <p:nvPr>
            <p:ph type="sldNum" sz="quarter" idx="5"/>
          </p:nvPr>
        </p:nvSpPr>
        <p:spPr/>
        <p:txBody>
          <a:bodyPr/>
          <a:lstStyle/>
          <a:p>
            <a:fld id="{0B93DCA1-0224-4013-8EFF-DD7F0A8C0A38}" type="slidenum">
              <a:rPr lang="en-GB" smtClean="0"/>
              <a:t>11</a:t>
            </a:fld>
            <a:endParaRPr lang="en-GB"/>
          </a:p>
        </p:txBody>
      </p:sp>
    </p:spTree>
    <p:extLst>
      <p:ext uri="{BB962C8B-B14F-4D97-AF65-F5344CB8AC3E}">
        <p14:creationId xmlns:p14="http://schemas.microsoft.com/office/powerpoint/2010/main" val="28530343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GB" b="1" i="0" dirty="0">
                <a:solidFill>
                  <a:srgbClr val="171717"/>
                </a:solidFill>
                <a:effectLst/>
                <a:latin typeface="myriad-pro-n6"/>
              </a:rPr>
              <a:t>If you're worried about meeting the costs of coming to Cambridge, in addition to the Cambridge Bursary you might be able to get extra support from your College.</a:t>
            </a:r>
          </a:p>
          <a:p>
            <a:pPr algn="l" fontAlgn="base"/>
            <a:r>
              <a:rPr lang="en-GB" b="1" i="0" dirty="0">
                <a:solidFill>
                  <a:srgbClr val="171717"/>
                </a:solidFill>
                <a:effectLst/>
                <a:latin typeface="myriad-pro-n6"/>
              </a:rPr>
              <a:t>Look at the website of the College to which you've been accepted or talk to the Financial Tutor, they often have other sources of financial support available and can give you guidance on costs. </a:t>
            </a:r>
          </a:p>
          <a:p>
            <a:pPr algn="l" fontAlgn="base"/>
            <a:r>
              <a:rPr lang="en-GB" b="1" i="0" dirty="0">
                <a:solidFill>
                  <a:srgbClr val="171717"/>
                </a:solidFill>
                <a:effectLst/>
                <a:latin typeface="myriad-pro-n6"/>
              </a:rPr>
              <a:t>Collegiate Cambridge is committed to no one being prevented from studying here because of finances.</a:t>
            </a:r>
          </a:p>
          <a:p>
            <a:pPr algn="l"/>
            <a:r>
              <a:rPr lang="en-GB" b="0" i="0" dirty="0">
                <a:solidFill>
                  <a:srgbClr val="171717"/>
                </a:solidFill>
                <a:effectLst/>
                <a:latin typeface="verdana" panose="020B0604030504040204" pitchFamily="34" charset="0"/>
              </a:rPr>
              <a:t> </a:t>
            </a:r>
          </a:p>
          <a:p>
            <a:endParaRPr lang="en-GB" dirty="0"/>
          </a:p>
        </p:txBody>
      </p:sp>
      <p:sp>
        <p:nvSpPr>
          <p:cNvPr id="4" name="Slide Number Placeholder 3"/>
          <p:cNvSpPr>
            <a:spLocks noGrp="1"/>
          </p:cNvSpPr>
          <p:nvPr>
            <p:ph type="sldNum" sz="quarter" idx="5"/>
          </p:nvPr>
        </p:nvSpPr>
        <p:spPr/>
        <p:txBody>
          <a:bodyPr/>
          <a:lstStyle/>
          <a:p>
            <a:fld id="{0B93DCA1-0224-4013-8EFF-DD7F0A8C0A38}" type="slidenum">
              <a:rPr lang="en-GB" smtClean="0"/>
              <a:t>12</a:t>
            </a:fld>
            <a:endParaRPr lang="en-GB"/>
          </a:p>
        </p:txBody>
      </p:sp>
    </p:spTree>
    <p:extLst>
      <p:ext uri="{BB962C8B-B14F-4D97-AF65-F5344CB8AC3E}">
        <p14:creationId xmlns:p14="http://schemas.microsoft.com/office/powerpoint/2010/main" val="10515239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a:xfrm>
            <a:off x="3623733" y="6117336"/>
            <a:ext cx="3609438" cy="365125"/>
          </a:xfrm>
        </p:spPr>
        <p:txBody>
          <a:bodyPr/>
          <a:lstStyle/>
          <a:p>
            <a:endParaRPr lang="en-GB"/>
          </a:p>
        </p:txBody>
      </p:sp>
      <p:sp>
        <p:nvSpPr>
          <p:cNvPr id="6" name="Slide Number Placeholder 5"/>
          <p:cNvSpPr>
            <a:spLocks noGrp="1"/>
          </p:cNvSpPr>
          <p:nvPr>
            <p:ph type="sldNum" sz="quarter" idx="12"/>
          </p:nvPr>
        </p:nvSpPr>
        <p:spPr>
          <a:xfrm>
            <a:off x="8275320" y="6117336"/>
            <a:ext cx="411480" cy="365125"/>
          </a:xfrm>
        </p:spPr>
        <p:txBody>
          <a:bodyPr/>
          <a:lstStyle/>
          <a:p>
            <a:fld id="{74B97D4B-A324-459B-BC68-2B2B2CF2547A}" type="slidenum">
              <a:rPr lang="en-GB" smtClean="0"/>
              <a:t>‹#›</a:t>
            </a:fld>
            <a:endParaRPr lang="en-GB"/>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278172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a:xfrm>
            <a:off x="1972647" y="6108173"/>
            <a:ext cx="5314517" cy="365125"/>
          </a:xfrm>
        </p:spPr>
        <p:txBody>
          <a:bodyPr/>
          <a:lstStyle/>
          <a:p>
            <a:endParaRPr lang="en-GB"/>
          </a:p>
        </p:txBody>
      </p:sp>
      <p:sp>
        <p:nvSpPr>
          <p:cNvPr id="6" name="Slide Number Placeholder 5"/>
          <p:cNvSpPr>
            <a:spLocks noGrp="1"/>
          </p:cNvSpPr>
          <p:nvPr>
            <p:ph type="sldNum" sz="quarter" idx="12"/>
          </p:nvPr>
        </p:nvSpPr>
        <p:spPr>
          <a:xfrm>
            <a:off x="8258967" y="6108173"/>
            <a:ext cx="427833" cy="365125"/>
          </a:xfrm>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4203572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273317" y="6116070"/>
            <a:ext cx="413483" cy="365125"/>
          </a:xfrm>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7184459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7AE71B-BA22-458F-8BF1-85A3F26EDF07}" type="datetimeFigureOut">
              <a:rPr lang="en-GB" smtClean="0"/>
              <a:t>06/04/2022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1938970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AE71B-BA22-458F-8BF1-85A3F26EDF07}" type="datetimeFigureOut">
              <a:rPr lang="en-GB" smtClean="0"/>
              <a:t>06/04/2022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4257265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A7AE71B-BA22-458F-8BF1-85A3F26EDF07}" type="datetimeFigureOut">
              <a:rPr lang="en-GB" smtClean="0"/>
              <a:t>06/04/2022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27175409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7AE71B-BA22-458F-8BF1-85A3F26EDF07}" type="datetimeFigureOut">
              <a:rPr lang="en-GB" smtClean="0"/>
              <a:t>06/04/2022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1304035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7AE71B-BA22-458F-8BF1-85A3F26EDF07}" type="datetimeFigureOut">
              <a:rPr lang="en-GB" smtClean="0"/>
              <a:t>06/04/2022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2763268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7AE71B-BA22-458F-8BF1-85A3F26EDF07}" type="datetimeFigureOut">
              <a:rPr lang="en-GB" smtClean="0"/>
              <a:t>06/04/2022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1794113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7AE71B-BA22-458F-8BF1-85A3F26EDF07}" type="datetimeFigureOut">
              <a:rPr lang="en-GB" smtClean="0"/>
              <a:t>06/04/2022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041835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5364931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719381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17814375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0102855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1174229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994029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7AE71B-BA22-458F-8BF1-85A3F26EDF07}" type="datetimeFigureOut">
              <a:rPr lang="en-GB" smtClean="0"/>
              <a:t>06/04/2022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4B97D4B-A324-459B-BC68-2B2B2CF2547A}" type="slidenum">
              <a:rPr lang="en-GB" smtClean="0"/>
              <a:t>‹#›</a:t>
            </a:fld>
            <a:endParaRPr lang="en-GB"/>
          </a:p>
        </p:txBody>
      </p:sp>
    </p:spTree>
    <p:extLst>
      <p:ext uri="{BB962C8B-B14F-4D97-AF65-F5344CB8AC3E}">
        <p14:creationId xmlns:p14="http://schemas.microsoft.com/office/powerpoint/2010/main" val="3060822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7AE71B-BA22-458F-8BF1-85A3F26EDF07}" type="datetimeFigureOut">
              <a:rPr lang="en-GB" smtClean="0"/>
              <a:t>06/04/2022</a:t>
            </a:fld>
            <a:endParaRPr lang="en-GB"/>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4B97D4B-A324-459B-BC68-2B2B2CF2547A}" type="slidenum">
              <a:rPr lang="en-GB" smtClean="0"/>
              <a:t>‹#›</a:t>
            </a:fld>
            <a:endParaRPr lang="en-GB"/>
          </a:p>
        </p:txBody>
      </p:sp>
    </p:spTree>
    <p:extLst>
      <p:ext uri="{BB962C8B-B14F-4D97-AF65-F5344CB8AC3E}">
        <p14:creationId xmlns:p14="http://schemas.microsoft.com/office/powerpoint/2010/main" val="249834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ox.ac.uk/crankstart"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Oxford,  Cambridge and other  courses which require early applications.</a:t>
            </a:r>
          </a:p>
        </p:txBody>
      </p:sp>
      <p:sp>
        <p:nvSpPr>
          <p:cNvPr id="3" name="Subtitle 2"/>
          <p:cNvSpPr>
            <a:spLocks noGrp="1"/>
          </p:cNvSpPr>
          <p:nvPr>
            <p:ph type="subTitle" idx="1"/>
          </p:nvPr>
        </p:nvSpPr>
        <p:spPr/>
        <p:txBody>
          <a:bodyPr/>
          <a:lstStyle/>
          <a:p>
            <a:r>
              <a:rPr lang="en-US" dirty="0"/>
              <a:t>Summer term 2022</a:t>
            </a:r>
          </a:p>
          <a:p>
            <a:r>
              <a:rPr lang="en-US" dirty="0"/>
              <a:t>Jacqui Cuerden</a:t>
            </a:r>
          </a:p>
        </p:txBody>
      </p:sp>
    </p:spTree>
    <p:extLst>
      <p:ext uri="{BB962C8B-B14F-4D97-AF65-F5344CB8AC3E}">
        <p14:creationId xmlns:p14="http://schemas.microsoft.com/office/powerpoint/2010/main" val="2903990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172EA3-A90C-4DF3-8A31-723FCC0530F7}"/>
              </a:ext>
            </a:extLst>
          </p:cNvPr>
          <p:cNvSpPr>
            <a:spLocks noGrp="1"/>
          </p:cNvSpPr>
          <p:nvPr>
            <p:ph type="title"/>
          </p:nvPr>
        </p:nvSpPr>
        <p:spPr/>
        <p:txBody>
          <a:bodyPr/>
          <a:lstStyle/>
          <a:p>
            <a:r>
              <a:rPr lang="en-GB" dirty="0"/>
              <a:t>How is the application process different?</a:t>
            </a:r>
          </a:p>
        </p:txBody>
      </p:sp>
      <p:sp>
        <p:nvSpPr>
          <p:cNvPr id="5" name="Content Placeholder 4">
            <a:extLst>
              <a:ext uri="{FF2B5EF4-FFF2-40B4-BE49-F238E27FC236}">
                <a16:creationId xmlns:a16="http://schemas.microsoft.com/office/drawing/2014/main" id="{2B8B04C1-04D2-4C10-AE3D-E1B18BEEA2B2}"/>
              </a:ext>
            </a:extLst>
          </p:cNvPr>
          <p:cNvSpPr>
            <a:spLocks noGrp="1"/>
          </p:cNvSpPr>
          <p:nvPr>
            <p:ph idx="1"/>
          </p:nvPr>
        </p:nvSpPr>
        <p:spPr/>
        <p:txBody>
          <a:bodyPr/>
          <a:lstStyle/>
          <a:p>
            <a:r>
              <a:rPr lang="en-GB" dirty="0"/>
              <a:t>The deadline is earlier – 15</a:t>
            </a:r>
            <a:r>
              <a:rPr lang="en-GB" baseline="30000" dirty="0"/>
              <a:t>th</a:t>
            </a:r>
            <a:r>
              <a:rPr lang="en-GB" dirty="0"/>
              <a:t> October 2022</a:t>
            </a:r>
          </a:p>
          <a:p>
            <a:r>
              <a:rPr lang="en-GB" dirty="0"/>
              <a:t>Admissions tests and interviews</a:t>
            </a:r>
          </a:p>
          <a:p>
            <a:r>
              <a:rPr lang="en-GB" dirty="0"/>
              <a:t>Approach to writing the personal statement</a:t>
            </a:r>
          </a:p>
          <a:p>
            <a:r>
              <a:rPr lang="en-GB" dirty="0"/>
              <a:t>SAQ – Cambridge</a:t>
            </a:r>
          </a:p>
          <a:p>
            <a:r>
              <a:rPr lang="en-GB" dirty="0"/>
              <a:t>Work samples</a:t>
            </a:r>
          </a:p>
        </p:txBody>
      </p:sp>
    </p:spTree>
    <p:extLst>
      <p:ext uri="{BB962C8B-B14F-4D97-AF65-F5344CB8AC3E}">
        <p14:creationId xmlns:p14="http://schemas.microsoft.com/office/powerpoint/2010/main" val="2200731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66474" y="88058"/>
            <a:ext cx="7886930" cy="6682941"/>
          </a:xfrm>
          <a:prstGeom prst="rect">
            <a:avLst/>
          </a:prstGeom>
        </p:spPr>
      </p:pic>
    </p:spTree>
    <p:extLst>
      <p:ext uri="{BB962C8B-B14F-4D97-AF65-F5344CB8AC3E}">
        <p14:creationId xmlns:p14="http://schemas.microsoft.com/office/powerpoint/2010/main" val="2117011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982133" y="-76200"/>
            <a:ext cx="7704667" cy="2514601"/>
          </a:xfrm>
        </p:spPr>
        <p:txBody>
          <a:bodyPr/>
          <a:lstStyle/>
          <a:p>
            <a:r>
              <a:rPr lang="en-GB" altLang="en-US" dirty="0"/>
              <a:t>Structuring the Personal Statement</a:t>
            </a:r>
          </a:p>
        </p:txBody>
      </p:sp>
      <p:pic>
        <p:nvPicPr>
          <p:cNvPr id="9219" name="Picture 7" descr="http://www.edupics.com/sheet-of-paper-t1026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7450" y="1473200"/>
            <a:ext cx="4229100" cy="378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 Box 8"/>
          <p:cNvSpPr txBox="1">
            <a:spLocks noChangeArrowheads="1"/>
          </p:cNvSpPr>
          <p:nvPr/>
        </p:nvSpPr>
        <p:spPr bwMode="auto">
          <a:xfrm>
            <a:off x="3600450" y="1905000"/>
            <a:ext cx="2495550" cy="298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75000"/>
              </a:spcAft>
              <a:buChar char="•"/>
              <a:defRPr sz="2400">
                <a:solidFill>
                  <a:schemeClr val="tx1"/>
                </a:solidFill>
                <a:latin typeface="Arial" panose="020B0604020202020204" pitchFamily="34" charset="0"/>
              </a:defRPr>
            </a:lvl1pPr>
            <a:lvl2pPr marL="742950" indent="-285750" eaLnBrk="0" hangingPunct="0">
              <a:spcAft>
                <a:spcPct val="75000"/>
              </a:spcAft>
              <a:buChar char="•"/>
              <a:defRPr sz="2000">
                <a:solidFill>
                  <a:schemeClr val="tx1"/>
                </a:solidFill>
                <a:latin typeface="Arial" panose="020B0604020202020204" pitchFamily="34" charset="0"/>
              </a:defRPr>
            </a:lvl2pPr>
            <a:lvl3pPr marL="1143000" indent="-228600" eaLnBrk="0" hangingPunct="0">
              <a:spcAft>
                <a:spcPct val="75000"/>
              </a:spcAft>
              <a:buChar char="•"/>
              <a:defRPr sz="2000">
                <a:solidFill>
                  <a:schemeClr val="tx1"/>
                </a:solidFill>
                <a:latin typeface="Arial" panose="020B0604020202020204" pitchFamily="34" charset="0"/>
              </a:defRPr>
            </a:lvl3pPr>
            <a:lvl4pPr marL="1600200" indent="-228600" eaLnBrk="0" hangingPunct="0">
              <a:spcAft>
                <a:spcPct val="75000"/>
              </a:spcAft>
              <a:buChar char="•"/>
              <a:defRPr sz="2000">
                <a:solidFill>
                  <a:schemeClr val="tx1"/>
                </a:solidFill>
                <a:latin typeface="Arial" panose="020B0604020202020204" pitchFamily="34" charset="0"/>
              </a:defRPr>
            </a:lvl4pPr>
            <a:lvl5pPr marL="2057400" indent="-228600" eaLnBrk="0" hangingPunct="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algn="ctr" eaLnBrk="1" fontAlgn="base" hangingPunct="1">
              <a:spcBef>
                <a:spcPct val="50000"/>
              </a:spcBef>
              <a:spcAft>
                <a:spcPct val="0"/>
              </a:spcAft>
              <a:buFontTx/>
              <a:buNone/>
            </a:pPr>
            <a:r>
              <a:rPr lang="en-GB" altLang="en-US" sz="3199" dirty="0">
                <a:solidFill>
                  <a:srgbClr val="003366"/>
                </a:solidFill>
                <a:ea typeface="ＭＳ Ｐゴシック" panose="020B0600070205080204" pitchFamily="34" charset="-128"/>
              </a:rPr>
              <a:t>85%</a:t>
            </a:r>
          </a:p>
          <a:p>
            <a:pPr algn="ctr" eaLnBrk="1" fontAlgn="base" hangingPunct="1">
              <a:spcBef>
                <a:spcPct val="50000"/>
              </a:spcBef>
              <a:spcAft>
                <a:spcPct val="0"/>
              </a:spcAft>
              <a:buFontTx/>
              <a:buNone/>
            </a:pPr>
            <a:r>
              <a:rPr lang="en-GB" altLang="en-US" sz="3199" dirty="0">
                <a:solidFill>
                  <a:srgbClr val="003366"/>
                </a:solidFill>
                <a:ea typeface="ＭＳ Ｐゴシック" panose="020B0600070205080204" pitchFamily="34" charset="-128"/>
              </a:rPr>
              <a:t>Academic</a:t>
            </a:r>
          </a:p>
          <a:p>
            <a:pPr algn="ctr" eaLnBrk="1" fontAlgn="base" hangingPunct="1">
              <a:spcBef>
                <a:spcPct val="50000"/>
              </a:spcBef>
              <a:spcAft>
                <a:spcPct val="0"/>
              </a:spcAft>
              <a:buFontTx/>
              <a:buNone/>
            </a:pPr>
            <a:endParaRPr lang="en-GB" altLang="en-US" sz="3199" dirty="0">
              <a:solidFill>
                <a:srgbClr val="003366"/>
              </a:solidFill>
              <a:ea typeface="ＭＳ Ｐゴシック" panose="020B0600070205080204" pitchFamily="34" charset="-128"/>
            </a:endParaRPr>
          </a:p>
          <a:p>
            <a:pPr algn="ctr" eaLnBrk="1" fontAlgn="base" hangingPunct="1">
              <a:spcBef>
                <a:spcPct val="50000"/>
              </a:spcBef>
              <a:spcAft>
                <a:spcPct val="0"/>
              </a:spcAft>
              <a:buFontTx/>
              <a:buNone/>
            </a:pPr>
            <a:r>
              <a:rPr lang="en-GB" altLang="en-US" sz="2399" dirty="0">
                <a:solidFill>
                  <a:srgbClr val="003366"/>
                </a:solidFill>
                <a:ea typeface="ＭＳ Ｐゴシック" panose="020B0600070205080204" pitchFamily="34" charset="-128"/>
              </a:rPr>
              <a:t>15% Extra- Curricular</a:t>
            </a:r>
          </a:p>
        </p:txBody>
      </p:sp>
      <p:sp>
        <p:nvSpPr>
          <p:cNvPr id="9221" name="Text Box 9"/>
          <p:cNvSpPr txBox="1">
            <a:spLocks noChangeArrowheads="1"/>
          </p:cNvSpPr>
          <p:nvPr/>
        </p:nvSpPr>
        <p:spPr bwMode="auto">
          <a:xfrm>
            <a:off x="533400" y="1676856"/>
            <a:ext cx="3067050" cy="4245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75000"/>
              </a:spcAft>
              <a:buChar char="•"/>
              <a:defRPr sz="2400">
                <a:solidFill>
                  <a:schemeClr val="tx1"/>
                </a:solidFill>
                <a:latin typeface="Arial" panose="020B0604020202020204" pitchFamily="34" charset="0"/>
              </a:defRPr>
            </a:lvl1pPr>
            <a:lvl2pPr marL="742950" indent="-285750" eaLnBrk="0" hangingPunct="0">
              <a:spcAft>
                <a:spcPct val="75000"/>
              </a:spcAft>
              <a:buChar char="•"/>
              <a:defRPr sz="2000">
                <a:solidFill>
                  <a:schemeClr val="tx1"/>
                </a:solidFill>
                <a:latin typeface="Arial" panose="020B0604020202020204" pitchFamily="34" charset="0"/>
              </a:defRPr>
            </a:lvl2pPr>
            <a:lvl3pPr marL="1143000" indent="-228600" eaLnBrk="0" hangingPunct="0">
              <a:spcAft>
                <a:spcPct val="75000"/>
              </a:spcAft>
              <a:buChar char="•"/>
              <a:defRPr sz="2000">
                <a:solidFill>
                  <a:schemeClr val="tx1"/>
                </a:solidFill>
                <a:latin typeface="Arial" panose="020B0604020202020204" pitchFamily="34" charset="0"/>
              </a:defRPr>
            </a:lvl3pPr>
            <a:lvl4pPr marL="1600200" indent="-228600" eaLnBrk="0" hangingPunct="0">
              <a:spcAft>
                <a:spcPct val="75000"/>
              </a:spcAft>
              <a:buChar char="•"/>
              <a:defRPr sz="2000">
                <a:solidFill>
                  <a:schemeClr val="tx1"/>
                </a:solidFill>
                <a:latin typeface="Arial" panose="020B0604020202020204" pitchFamily="34" charset="0"/>
              </a:defRPr>
            </a:lvl4pPr>
            <a:lvl5pPr marL="2057400" indent="-228600" eaLnBrk="0" hangingPunct="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I want to study…</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I have read/watched/visited…</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Work experience (vocational students)</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It was interesting because…</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What I learned from this was….</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What was challenging was…</a:t>
            </a:r>
          </a:p>
        </p:txBody>
      </p:sp>
      <p:sp>
        <p:nvSpPr>
          <p:cNvPr id="9222" name="Text Box 10"/>
          <p:cNvSpPr txBox="1">
            <a:spLocks noChangeArrowheads="1"/>
          </p:cNvSpPr>
          <p:nvPr/>
        </p:nvSpPr>
        <p:spPr bwMode="auto">
          <a:xfrm>
            <a:off x="5943600" y="3962263"/>
            <a:ext cx="2438400" cy="1938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Aft>
                <a:spcPct val="75000"/>
              </a:spcAft>
              <a:buChar char="•"/>
              <a:defRPr sz="2400">
                <a:solidFill>
                  <a:schemeClr val="tx1"/>
                </a:solidFill>
                <a:latin typeface="Arial" panose="020B0604020202020204" pitchFamily="34" charset="0"/>
              </a:defRPr>
            </a:lvl1pPr>
            <a:lvl2pPr marL="742950" indent="-285750" eaLnBrk="0" hangingPunct="0">
              <a:spcAft>
                <a:spcPct val="75000"/>
              </a:spcAft>
              <a:buChar char="•"/>
              <a:defRPr sz="2000">
                <a:solidFill>
                  <a:schemeClr val="tx1"/>
                </a:solidFill>
                <a:latin typeface="Arial" panose="020B0604020202020204" pitchFamily="34" charset="0"/>
              </a:defRPr>
            </a:lvl2pPr>
            <a:lvl3pPr marL="1143000" indent="-228600" eaLnBrk="0" hangingPunct="0">
              <a:spcAft>
                <a:spcPct val="75000"/>
              </a:spcAft>
              <a:buChar char="•"/>
              <a:defRPr sz="2000">
                <a:solidFill>
                  <a:schemeClr val="tx1"/>
                </a:solidFill>
                <a:latin typeface="Arial" panose="020B0604020202020204" pitchFamily="34" charset="0"/>
              </a:defRPr>
            </a:lvl3pPr>
            <a:lvl4pPr marL="1600200" indent="-228600" eaLnBrk="0" hangingPunct="0">
              <a:spcAft>
                <a:spcPct val="75000"/>
              </a:spcAft>
              <a:buChar char="•"/>
              <a:defRPr sz="2000">
                <a:solidFill>
                  <a:schemeClr val="tx1"/>
                </a:solidFill>
                <a:latin typeface="Arial" panose="020B0604020202020204" pitchFamily="34" charset="0"/>
              </a:defRPr>
            </a:lvl4pPr>
            <a:lvl5pPr marL="2057400" indent="-228600" eaLnBrk="0" hangingPunct="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In my spare time I play…</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I had some work experience* at…</a:t>
            </a:r>
          </a:p>
          <a:p>
            <a:pPr eaLnBrk="1" fontAlgn="base" hangingPunct="1">
              <a:spcBef>
                <a:spcPct val="50000"/>
              </a:spcBef>
              <a:spcAft>
                <a:spcPct val="0"/>
              </a:spcAft>
              <a:buFont typeface="Wingdings" panose="05000000000000000000" pitchFamily="2" charset="2"/>
              <a:buChar char="§"/>
            </a:pPr>
            <a:r>
              <a:rPr lang="en-GB" altLang="en-US" sz="1999" dirty="0">
                <a:solidFill>
                  <a:srgbClr val="003366"/>
                </a:solidFill>
                <a:ea typeface="ＭＳ Ｐゴシック" panose="020B0600070205080204" pitchFamily="34" charset="-128"/>
              </a:rPr>
              <a:t> I enjoy…</a:t>
            </a:r>
          </a:p>
        </p:txBody>
      </p:sp>
      <p:sp>
        <p:nvSpPr>
          <p:cNvPr id="9223" name="AutoShape 11"/>
          <p:cNvSpPr>
            <a:spLocks noChangeArrowheads="1"/>
          </p:cNvSpPr>
          <p:nvPr/>
        </p:nvSpPr>
        <p:spPr bwMode="auto">
          <a:xfrm>
            <a:off x="3200400" y="2133938"/>
            <a:ext cx="914400" cy="457081"/>
          </a:xfrm>
          <a:prstGeom prst="rightArrow">
            <a:avLst>
              <a:gd name="adj1" fmla="val 50000"/>
              <a:gd name="adj2" fmla="val 66667"/>
            </a:avLst>
          </a:prstGeom>
          <a:solidFill>
            <a:schemeClr val="accent1"/>
          </a:solidFill>
          <a:ln w="9525">
            <a:solidFill>
              <a:schemeClr val="tx1"/>
            </a:solidFill>
            <a:miter lim="800000"/>
            <a:headEnd/>
            <a:tailEnd/>
          </a:ln>
        </p:spPr>
        <p:txBody>
          <a:bodyPr wrap="none" anchor="ctr"/>
          <a:lstStyle>
            <a:lvl1pPr eaLnBrk="0" hangingPunct="0">
              <a:spcAft>
                <a:spcPct val="75000"/>
              </a:spcAft>
              <a:buChar char="•"/>
              <a:defRPr sz="2400">
                <a:solidFill>
                  <a:schemeClr val="tx1"/>
                </a:solidFill>
                <a:latin typeface="Arial" panose="020B0604020202020204" pitchFamily="34" charset="0"/>
              </a:defRPr>
            </a:lvl1pPr>
            <a:lvl2pPr marL="742950" indent="-285750" eaLnBrk="0" hangingPunct="0">
              <a:spcAft>
                <a:spcPct val="75000"/>
              </a:spcAft>
              <a:buChar char="•"/>
              <a:defRPr sz="2000">
                <a:solidFill>
                  <a:schemeClr val="tx1"/>
                </a:solidFill>
                <a:latin typeface="Arial" panose="020B0604020202020204" pitchFamily="34" charset="0"/>
              </a:defRPr>
            </a:lvl2pPr>
            <a:lvl3pPr marL="1143000" indent="-228600" eaLnBrk="0" hangingPunct="0">
              <a:spcAft>
                <a:spcPct val="75000"/>
              </a:spcAft>
              <a:buChar char="•"/>
              <a:defRPr sz="2000">
                <a:solidFill>
                  <a:schemeClr val="tx1"/>
                </a:solidFill>
                <a:latin typeface="Arial" panose="020B0604020202020204" pitchFamily="34" charset="0"/>
              </a:defRPr>
            </a:lvl3pPr>
            <a:lvl4pPr marL="1600200" indent="-228600" eaLnBrk="0" hangingPunct="0">
              <a:spcAft>
                <a:spcPct val="75000"/>
              </a:spcAft>
              <a:buChar char="•"/>
              <a:defRPr sz="2000">
                <a:solidFill>
                  <a:schemeClr val="tx1"/>
                </a:solidFill>
                <a:latin typeface="Arial" panose="020B0604020202020204" pitchFamily="34" charset="0"/>
              </a:defRPr>
            </a:lvl4pPr>
            <a:lvl5pPr marL="2057400" indent="-228600" eaLnBrk="0" hangingPunct="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fontAlgn="base" hangingPunct="1">
              <a:spcBef>
                <a:spcPct val="0"/>
              </a:spcBef>
              <a:spcAft>
                <a:spcPct val="0"/>
              </a:spcAft>
              <a:buFontTx/>
              <a:buNone/>
            </a:pPr>
            <a:endParaRPr lang="en-US" altLang="en-US" sz="2399">
              <a:solidFill>
                <a:srgbClr val="003E72"/>
              </a:solidFill>
              <a:ea typeface="ＭＳ Ｐゴシック" panose="020B0600070205080204" pitchFamily="34" charset="-128"/>
            </a:endParaRPr>
          </a:p>
        </p:txBody>
      </p:sp>
      <p:sp>
        <p:nvSpPr>
          <p:cNvPr id="9224" name="AutoShape 12"/>
          <p:cNvSpPr>
            <a:spLocks noChangeArrowheads="1"/>
          </p:cNvSpPr>
          <p:nvPr/>
        </p:nvSpPr>
        <p:spPr bwMode="auto">
          <a:xfrm>
            <a:off x="5314950" y="4343163"/>
            <a:ext cx="628650" cy="380901"/>
          </a:xfrm>
          <a:prstGeom prst="leftArrow">
            <a:avLst>
              <a:gd name="adj1" fmla="val 50000"/>
              <a:gd name="adj2" fmla="val 55000"/>
            </a:avLst>
          </a:prstGeom>
          <a:solidFill>
            <a:schemeClr val="accent1"/>
          </a:solidFill>
          <a:ln w="9525">
            <a:solidFill>
              <a:schemeClr val="tx1"/>
            </a:solidFill>
            <a:miter lim="800000"/>
            <a:headEnd/>
            <a:tailEnd/>
          </a:ln>
        </p:spPr>
        <p:txBody>
          <a:bodyPr wrap="none" anchor="ctr"/>
          <a:lstStyle>
            <a:lvl1pPr eaLnBrk="0" hangingPunct="0">
              <a:spcAft>
                <a:spcPct val="75000"/>
              </a:spcAft>
              <a:buChar char="•"/>
              <a:defRPr sz="2400">
                <a:solidFill>
                  <a:schemeClr val="tx1"/>
                </a:solidFill>
                <a:latin typeface="Arial" panose="020B0604020202020204" pitchFamily="34" charset="0"/>
              </a:defRPr>
            </a:lvl1pPr>
            <a:lvl2pPr marL="742950" indent="-285750" eaLnBrk="0" hangingPunct="0">
              <a:spcAft>
                <a:spcPct val="75000"/>
              </a:spcAft>
              <a:buChar char="•"/>
              <a:defRPr sz="2000">
                <a:solidFill>
                  <a:schemeClr val="tx1"/>
                </a:solidFill>
                <a:latin typeface="Arial" panose="020B0604020202020204" pitchFamily="34" charset="0"/>
              </a:defRPr>
            </a:lvl2pPr>
            <a:lvl3pPr marL="1143000" indent="-228600" eaLnBrk="0" hangingPunct="0">
              <a:spcAft>
                <a:spcPct val="75000"/>
              </a:spcAft>
              <a:buChar char="•"/>
              <a:defRPr sz="2000">
                <a:solidFill>
                  <a:schemeClr val="tx1"/>
                </a:solidFill>
                <a:latin typeface="Arial" panose="020B0604020202020204" pitchFamily="34" charset="0"/>
              </a:defRPr>
            </a:lvl3pPr>
            <a:lvl4pPr marL="1600200" indent="-228600" eaLnBrk="0" hangingPunct="0">
              <a:spcAft>
                <a:spcPct val="75000"/>
              </a:spcAft>
              <a:buChar char="•"/>
              <a:defRPr sz="2000">
                <a:solidFill>
                  <a:schemeClr val="tx1"/>
                </a:solidFill>
                <a:latin typeface="Arial" panose="020B0604020202020204" pitchFamily="34" charset="0"/>
              </a:defRPr>
            </a:lvl4pPr>
            <a:lvl5pPr marL="2057400" indent="-228600" eaLnBrk="0" hangingPunct="0">
              <a:spcAft>
                <a:spcPct val="75000"/>
              </a:spcAft>
              <a:buChar char="•"/>
              <a:defRPr sz="2000">
                <a:solidFill>
                  <a:schemeClr val="tx1"/>
                </a:solidFill>
                <a:latin typeface="Arial" panose="020B0604020202020204" pitchFamily="34" charset="0"/>
              </a:defRPr>
            </a:lvl5pPr>
            <a:lvl6pPr marL="2514600" indent="-228600" eaLnBrk="0" fontAlgn="base" hangingPunct="0">
              <a:spcBef>
                <a:spcPct val="0"/>
              </a:spcBef>
              <a:spcAft>
                <a:spcPct val="75000"/>
              </a:spcAft>
              <a:buChar char="•"/>
              <a:defRPr sz="2000">
                <a:solidFill>
                  <a:schemeClr val="tx1"/>
                </a:solidFill>
                <a:latin typeface="Arial" panose="020B0604020202020204" pitchFamily="34" charset="0"/>
              </a:defRPr>
            </a:lvl6pPr>
            <a:lvl7pPr marL="2971800" indent="-228600" eaLnBrk="0" fontAlgn="base" hangingPunct="0">
              <a:spcBef>
                <a:spcPct val="0"/>
              </a:spcBef>
              <a:spcAft>
                <a:spcPct val="75000"/>
              </a:spcAft>
              <a:buChar char="•"/>
              <a:defRPr sz="2000">
                <a:solidFill>
                  <a:schemeClr val="tx1"/>
                </a:solidFill>
                <a:latin typeface="Arial" panose="020B0604020202020204" pitchFamily="34" charset="0"/>
              </a:defRPr>
            </a:lvl7pPr>
            <a:lvl8pPr marL="3429000" indent="-228600" eaLnBrk="0" fontAlgn="base" hangingPunct="0">
              <a:spcBef>
                <a:spcPct val="0"/>
              </a:spcBef>
              <a:spcAft>
                <a:spcPct val="75000"/>
              </a:spcAft>
              <a:buChar char="•"/>
              <a:defRPr sz="2000">
                <a:solidFill>
                  <a:schemeClr val="tx1"/>
                </a:solidFill>
                <a:latin typeface="Arial" panose="020B0604020202020204" pitchFamily="34" charset="0"/>
              </a:defRPr>
            </a:lvl8pPr>
            <a:lvl9pPr marL="3886200" indent="-228600" eaLnBrk="0" fontAlgn="base" hangingPunct="0">
              <a:spcBef>
                <a:spcPct val="0"/>
              </a:spcBef>
              <a:spcAft>
                <a:spcPct val="75000"/>
              </a:spcAft>
              <a:buChar char="•"/>
              <a:defRPr sz="2000">
                <a:solidFill>
                  <a:schemeClr val="tx1"/>
                </a:solidFill>
                <a:latin typeface="Arial" panose="020B0604020202020204" pitchFamily="34" charset="0"/>
              </a:defRPr>
            </a:lvl9pPr>
          </a:lstStyle>
          <a:p>
            <a:pPr eaLnBrk="1" fontAlgn="base" hangingPunct="1">
              <a:spcBef>
                <a:spcPct val="0"/>
              </a:spcBef>
              <a:spcAft>
                <a:spcPct val="0"/>
              </a:spcAft>
              <a:buFontTx/>
              <a:buNone/>
            </a:pPr>
            <a:endParaRPr lang="en-US" altLang="en-US" sz="2399">
              <a:solidFill>
                <a:srgbClr val="003E72"/>
              </a:solidFill>
              <a:ea typeface="ＭＳ Ｐゴシック" panose="020B0600070205080204" pitchFamily="34" charset="-128"/>
            </a:endParaRPr>
          </a:p>
        </p:txBody>
      </p:sp>
    </p:spTree>
    <p:extLst>
      <p:ext uri="{BB962C8B-B14F-4D97-AF65-F5344CB8AC3E}">
        <p14:creationId xmlns:p14="http://schemas.microsoft.com/office/powerpoint/2010/main" val="232829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3336871-0118-4F6E-8DBD-20AEFC62A9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02229" y="1"/>
            <a:ext cx="3341771"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78544" y="1074392"/>
            <a:ext cx="1832574" cy="4377961"/>
          </a:xfrm>
        </p:spPr>
        <p:txBody>
          <a:bodyPr>
            <a:normAutofit/>
          </a:bodyPr>
          <a:lstStyle/>
          <a:p>
            <a:r>
              <a:rPr lang="en-GB" sz="3400">
                <a:solidFill>
                  <a:srgbClr val="000000"/>
                </a:solidFill>
              </a:rPr>
              <a:t>What should students be doing to prepare?</a:t>
            </a:r>
          </a:p>
        </p:txBody>
      </p:sp>
      <p:sp useBgFill="1">
        <p:nvSpPr>
          <p:cNvPr id="11" name="Freeform: Shape 10">
            <a:extLst>
              <a:ext uri="{FF2B5EF4-FFF2-40B4-BE49-F238E27FC236}">
                <a16:creationId xmlns:a16="http://schemas.microsoft.com/office/drawing/2014/main" id="{F03CC8D0-33AF-417F-8454-1FDB6C22DD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6774075" cy="6858000"/>
          </a:xfrm>
          <a:custGeom>
            <a:avLst/>
            <a:gdLst>
              <a:gd name="connsiteX0" fmla="*/ 7891921 w 9032100"/>
              <a:gd name="connsiteY0" fmla="*/ 1602751 h 6858000"/>
              <a:gd name="connsiteX1" fmla="*/ 9032100 w 9032100"/>
              <a:gd name="connsiteY1" fmla="*/ 0 h 6858000"/>
              <a:gd name="connsiteX2" fmla="*/ 7880182 w 9032100"/>
              <a:gd name="connsiteY2" fmla="*/ 0 h 6858000"/>
              <a:gd name="connsiteX3" fmla="*/ 7880182 w 9032100"/>
              <a:gd name="connsiteY3" fmla="*/ 1528762 h 6858000"/>
              <a:gd name="connsiteX4" fmla="*/ 7880182 w 9032100"/>
              <a:gd name="connsiteY4" fmla="*/ 6858000 h 6858000"/>
              <a:gd name="connsiteX5" fmla="*/ 8725712 w 9032100"/>
              <a:gd name="connsiteY5" fmla="*/ 6858000 h 6858000"/>
              <a:gd name="connsiteX6" fmla="*/ 7891921 w 9032100"/>
              <a:gd name="connsiteY6" fmla="*/ 1602751 h 6858000"/>
              <a:gd name="connsiteX7" fmla="*/ 7880182 w 9032100"/>
              <a:gd name="connsiteY7" fmla="*/ 1619252 h 6858000"/>
              <a:gd name="connsiteX8" fmla="*/ 0 w 9032100"/>
              <a:gd name="connsiteY8" fmla="*/ 6858000 h 6858000"/>
              <a:gd name="connsiteX9" fmla="*/ 7880181 w 9032100"/>
              <a:gd name="connsiteY9" fmla="*/ 6858000 h 6858000"/>
              <a:gd name="connsiteX10" fmla="*/ 7880181 w 9032100"/>
              <a:gd name="connsiteY10" fmla="*/ 0 h 6858000"/>
              <a:gd name="connsiteX11" fmla="*/ 0 w 9032100"/>
              <a:gd name="connsiteY11"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032100" h="6858000">
                <a:moveTo>
                  <a:pt x="7891921" y="1602751"/>
                </a:moveTo>
                <a:lnTo>
                  <a:pt x="9032100" y="0"/>
                </a:lnTo>
                <a:lnTo>
                  <a:pt x="7880182" y="0"/>
                </a:lnTo>
                <a:lnTo>
                  <a:pt x="7880182" y="1528762"/>
                </a:lnTo>
                <a:close/>
                <a:moveTo>
                  <a:pt x="7880182" y="6858000"/>
                </a:moveTo>
                <a:lnTo>
                  <a:pt x="8725712" y="6858000"/>
                </a:lnTo>
                <a:lnTo>
                  <a:pt x="7891921" y="1602751"/>
                </a:lnTo>
                <a:lnTo>
                  <a:pt x="7880182" y="1619252"/>
                </a:lnTo>
                <a:close/>
                <a:moveTo>
                  <a:pt x="0" y="6858000"/>
                </a:moveTo>
                <a:lnTo>
                  <a:pt x="7880181" y="6858000"/>
                </a:lnTo>
                <a:lnTo>
                  <a:pt x="7880181" y="0"/>
                </a:lnTo>
                <a:lnTo>
                  <a:pt x="0" y="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3" name="Group 12">
            <a:extLst>
              <a:ext uri="{FF2B5EF4-FFF2-40B4-BE49-F238E27FC236}">
                <a16:creationId xmlns:a16="http://schemas.microsoft.com/office/drawing/2014/main" id="{B5A08A69-9EE1-4A9E-96B6-D769D87C2F9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957000" y="0"/>
            <a:ext cx="1827609" cy="6858001"/>
            <a:chOff x="1320800" y="0"/>
            <a:chExt cx="2436813" cy="6858001"/>
          </a:xfrm>
        </p:grpSpPr>
        <p:sp>
          <p:nvSpPr>
            <p:cNvPr id="14" name="Freeform 6">
              <a:extLst>
                <a:ext uri="{FF2B5EF4-FFF2-40B4-BE49-F238E27FC236}">
                  <a16:creationId xmlns:a16="http://schemas.microsoft.com/office/drawing/2014/main" id="{4E4F433A-15D2-423F-8739-13AEA4E47C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15" name="Freeform 7">
              <a:extLst>
                <a:ext uri="{FF2B5EF4-FFF2-40B4-BE49-F238E27FC236}">
                  <a16:creationId xmlns:a16="http://schemas.microsoft.com/office/drawing/2014/main" id="{4021F900-DEF3-4537-92E5-C37ECB7AE9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6" name="Freeform 8">
              <a:extLst>
                <a:ext uri="{FF2B5EF4-FFF2-40B4-BE49-F238E27FC236}">
                  <a16:creationId xmlns:a16="http://schemas.microsoft.com/office/drawing/2014/main" id="{653620E7-B03C-48E2-8561-FCA918F8D0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7" name="Freeform 9">
              <a:extLst>
                <a:ext uri="{FF2B5EF4-FFF2-40B4-BE49-F238E27FC236}">
                  <a16:creationId xmlns:a16="http://schemas.microsoft.com/office/drawing/2014/main" id="{108701B4-8FEE-43D1-9954-9C064D75C4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99E0FE54-1668-4AD5-9242-892A6323B9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75498FE5-B57D-4FD9-81E0-4E1CB65C0E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graphicFrame>
        <p:nvGraphicFramePr>
          <p:cNvPr id="5" name="Content Placeholder 2">
            <a:extLst>
              <a:ext uri="{FF2B5EF4-FFF2-40B4-BE49-F238E27FC236}">
                <a16:creationId xmlns:a16="http://schemas.microsoft.com/office/drawing/2014/main" id="{2B41617F-49CD-4AD1-AC49-771D94F7C87A}"/>
              </a:ext>
            </a:extLst>
          </p:cNvPr>
          <p:cNvGraphicFramePr>
            <a:graphicFrameLocks noGrp="1"/>
          </p:cNvGraphicFramePr>
          <p:nvPr>
            <p:ph idx="1"/>
            <p:extLst>
              <p:ext uri="{D42A27DB-BD31-4B8C-83A1-F6EECF244321}">
                <p14:modId xmlns:p14="http://schemas.microsoft.com/office/powerpoint/2010/main" val="3018630553"/>
              </p:ext>
            </p:extLst>
          </p:nvPr>
        </p:nvGraphicFramePr>
        <p:xfrm>
          <a:off x="482600" y="643468"/>
          <a:ext cx="5062141" cy="52398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728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Wider reading</a:t>
            </a:r>
          </a:p>
        </p:txBody>
      </p:sp>
      <p:sp>
        <p:nvSpPr>
          <p:cNvPr id="3" name="Content Placeholder 2"/>
          <p:cNvSpPr>
            <a:spLocks noGrp="1"/>
          </p:cNvSpPr>
          <p:nvPr>
            <p:ph idx="1"/>
          </p:nvPr>
        </p:nvSpPr>
        <p:spPr/>
        <p:txBody>
          <a:bodyPr>
            <a:normAutofit fontScale="85000" lnSpcReduction="20000"/>
          </a:bodyPr>
          <a:lstStyle/>
          <a:p>
            <a:r>
              <a:rPr lang="en-GB" dirty="0"/>
              <a:t>Additional reading – crucial</a:t>
            </a:r>
          </a:p>
          <a:p>
            <a:r>
              <a:rPr lang="en-GB" dirty="0"/>
              <a:t>Reading journal – Personal Development Blog</a:t>
            </a:r>
          </a:p>
          <a:p>
            <a:r>
              <a:rPr lang="en-GB" dirty="0"/>
              <a:t>Reading should be critical and analytical</a:t>
            </a:r>
          </a:p>
          <a:p>
            <a:r>
              <a:rPr lang="en-GB" dirty="0"/>
              <a:t>What is the argument in the book/article?</a:t>
            </a:r>
          </a:p>
          <a:p>
            <a:r>
              <a:rPr lang="en-GB" dirty="0"/>
              <a:t>What is the supporting evidence? Flaws?</a:t>
            </a:r>
          </a:p>
          <a:p>
            <a:r>
              <a:rPr lang="en-GB" dirty="0"/>
              <a:t>What does </a:t>
            </a:r>
            <a:r>
              <a:rPr lang="en-GB" i="1" dirty="0"/>
              <a:t>the applicant </a:t>
            </a:r>
            <a:r>
              <a:rPr lang="en-GB" dirty="0"/>
              <a:t>think?</a:t>
            </a:r>
          </a:p>
          <a:p>
            <a:r>
              <a:rPr lang="en-GB" dirty="0"/>
              <a:t>Links to other reading? EPQ?</a:t>
            </a:r>
          </a:p>
          <a:p>
            <a:r>
              <a:rPr lang="en-GB" dirty="0"/>
              <a:t>Or explanations of how applicant has developed knowledge/skills in relation to something in the course?</a:t>
            </a:r>
          </a:p>
        </p:txBody>
      </p:sp>
    </p:spTree>
    <p:extLst>
      <p:ext uri="{BB962C8B-B14F-4D97-AF65-F5344CB8AC3E}">
        <p14:creationId xmlns:p14="http://schemas.microsoft.com/office/powerpoint/2010/main" val="133317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000000"/>
                </a:solidFill>
                <a:latin typeface="Arial" panose="020B0604020202020204" pitchFamily="34" charset="0"/>
              </a:rPr>
              <a:t>Examples of Admissions Tests</a:t>
            </a:r>
            <a:endParaRPr lang="en-GB" dirty="0"/>
          </a:p>
        </p:txBody>
      </p:sp>
      <p:sp>
        <p:nvSpPr>
          <p:cNvPr id="3" name="Content Placeholder 2"/>
          <p:cNvSpPr>
            <a:spLocks noGrp="1"/>
          </p:cNvSpPr>
          <p:nvPr>
            <p:ph idx="1"/>
          </p:nvPr>
        </p:nvSpPr>
        <p:spPr/>
        <p:txBody>
          <a:bodyPr>
            <a:normAutofit fontScale="47500" lnSpcReduction="20000"/>
          </a:bodyPr>
          <a:lstStyle/>
          <a:p>
            <a:r>
              <a:rPr lang="en-GB" b="1" dirty="0">
                <a:solidFill>
                  <a:srgbClr val="000000"/>
                </a:solidFill>
                <a:latin typeface="Arial" panose="020B0604020202020204" pitchFamily="34" charset="0"/>
              </a:rPr>
              <a:t>Law</a:t>
            </a:r>
          </a:p>
          <a:p>
            <a:r>
              <a:rPr lang="en-GB" dirty="0">
                <a:solidFill>
                  <a:srgbClr val="000000"/>
                </a:solidFill>
                <a:latin typeface="ArialMT"/>
              </a:rPr>
              <a:t>• </a:t>
            </a:r>
            <a:r>
              <a:rPr lang="en-GB" dirty="0">
                <a:solidFill>
                  <a:srgbClr val="0000FF"/>
                </a:solidFill>
                <a:latin typeface="Arial" panose="020B0604020202020204" pitchFamily="34" charset="0"/>
              </a:rPr>
              <a:t>Cambridge Law Test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LNAT</a:t>
            </a:r>
          </a:p>
          <a:p>
            <a:r>
              <a:rPr lang="en-GB" dirty="0">
                <a:solidFill>
                  <a:srgbClr val="000000"/>
                </a:solidFill>
                <a:latin typeface="ArialMT"/>
              </a:rPr>
              <a:t>• </a:t>
            </a:r>
            <a:r>
              <a:rPr lang="en-GB" b="1" dirty="0">
                <a:solidFill>
                  <a:srgbClr val="000000"/>
                </a:solidFill>
                <a:latin typeface="Arial" panose="020B0604020202020204" pitchFamily="34" charset="0"/>
              </a:rPr>
              <a:t>Mathematics</a:t>
            </a:r>
          </a:p>
          <a:p>
            <a:r>
              <a:rPr lang="en-GB" dirty="0">
                <a:solidFill>
                  <a:srgbClr val="000000"/>
                </a:solidFill>
                <a:latin typeface="ArialMT"/>
              </a:rPr>
              <a:t>• </a:t>
            </a:r>
            <a:r>
              <a:rPr lang="en-GB" dirty="0">
                <a:solidFill>
                  <a:srgbClr val="0000FF"/>
                </a:solidFill>
                <a:latin typeface="Arial" panose="020B0604020202020204" pitchFamily="34" charset="0"/>
              </a:rPr>
              <a:t>MAT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STEP</a:t>
            </a:r>
          </a:p>
          <a:p>
            <a:r>
              <a:rPr lang="en-GB" dirty="0">
                <a:solidFill>
                  <a:srgbClr val="000000"/>
                </a:solidFill>
                <a:latin typeface="ArialMT"/>
              </a:rPr>
              <a:t>• </a:t>
            </a:r>
            <a:r>
              <a:rPr lang="en-GB" b="1" dirty="0">
                <a:solidFill>
                  <a:srgbClr val="000000"/>
                </a:solidFill>
                <a:latin typeface="Arial" panose="020B0604020202020204" pitchFamily="34" charset="0"/>
              </a:rPr>
              <a:t>Medical courses</a:t>
            </a:r>
          </a:p>
          <a:p>
            <a:r>
              <a:rPr lang="en-GB" dirty="0">
                <a:solidFill>
                  <a:srgbClr val="000000"/>
                </a:solidFill>
                <a:latin typeface="ArialMT"/>
              </a:rPr>
              <a:t>• </a:t>
            </a:r>
            <a:r>
              <a:rPr lang="en-GB" dirty="0">
                <a:solidFill>
                  <a:srgbClr val="0000FF"/>
                </a:solidFill>
                <a:latin typeface="Arial" panose="020B0604020202020204" pitchFamily="34" charset="0"/>
              </a:rPr>
              <a:t>BMAT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University Clinical Aptitude Test (UCAT )</a:t>
            </a:r>
          </a:p>
          <a:p>
            <a:r>
              <a:rPr lang="en-GB" dirty="0">
                <a:solidFill>
                  <a:srgbClr val="000000"/>
                </a:solidFill>
                <a:latin typeface="ArialMT"/>
              </a:rPr>
              <a:t>• </a:t>
            </a:r>
            <a:r>
              <a:rPr lang="en-GB" b="1" dirty="0">
                <a:solidFill>
                  <a:srgbClr val="000000"/>
                </a:solidFill>
                <a:latin typeface="Arial" panose="020B0604020202020204" pitchFamily="34" charset="0"/>
              </a:rPr>
              <a:t>Thinking Skills Assessment</a:t>
            </a:r>
          </a:p>
          <a:p>
            <a:r>
              <a:rPr lang="en-GB" dirty="0">
                <a:solidFill>
                  <a:srgbClr val="000000"/>
                </a:solidFill>
                <a:latin typeface="ArialMT"/>
              </a:rPr>
              <a:t>• </a:t>
            </a:r>
            <a:r>
              <a:rPr lang="en-GB" dirty="0">
                <a:solidFill>
                  <a:srgbClr val="0000FF"/>
                </a:solidFill>
                <a:latin typeface="Arial" panose="020B0604020202020204" pitchFamily="34" charset="0"/>
              </a:rPr>
              <a:t>TSA Cambridge</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TSA Oxford</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TSA UCL</a:t>
            </a:r>
          </a:p>
          <a:p>
            <a:r>
              <a:rPr lang="en-GB" dirty="0">
                <a:solidFill>
                  <a:srgbClr val="000000"/>
                </a:solidFill>
                <a:latin typeface="ArialMT"/>
              </a:rPr>
              <a:t>• </a:t>
            </a:r>
            <a:r>
              <a:rPr lang="en-GB" b="1" dirty="0">
                <a:solidFill>
                  <a:srgbClr val="000000"/>
                </a:solidFill>
                <a:latin typeface="Arial" panose="020B0604020202020204" pitchFamily="34" charset="0"/>
              </a:rPr>
              <a:t>University of Cambridge</a:t>
            </a:r>
          </a:p>
          <a:p>
            <a:r>
              <a:rPr lang="en-GB" dirty="0">
                <a:solidFill>
                  <a:srgbClr val="000000"/>
                </a:solidFill>
                <a:latin typeface="ArialMT"/>
              </a:rPr>
              <a:t>•  </a:t>
            </a:r>
            <a:r>
              <a:rPr lang="en-GB" dirty="0">
                <a:solidFill>
                  <a:srgbClr val="0000FF"/>
                </a:solidFill>
                <a:latin typeface="Arial" panose="020B0604020202020204" pitchFamily="34" charset="0"/>
              </a:rPr>
              <a:t>BMAT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MML</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STEP</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TSA Cambridge</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Cambridge Law Test</a:t>
            </a:r>
          </a:p>
          <a:p>
            <a:r>
              <a:rPr lang="en-GB" dirty="0">
                <a:solidFill>
                  <a:srgbClr val="000000"/>
                </a:solidFill>
                <a:latin typeface="ArialMT"/>
              </a:rPr>
              <a:t>• </a:t>
            </a:r>
            <a:r>
              <a:rPr lang="en-GB" b="1" dirty="0">
                <a:solidFill>
                  <a:srgbClr val="000000"/>
                </a:solidFill>
                <a:latin typeface="Arial" panose="020B0604020202020204" pitchFamily="34" charset="0"/>
              </a:rPr>
              <a:t>University of Oxford</a:t>
            </a:r>
          </a:p>
          <a:p>
            <a:r>
              <a:rPr lang="en-GB" dirty="0">
                <a:solidFill>
                  <a:srgbClr val="000000"/>
                </a:solidFill>
                <a:latin typeface="ArialMT"/>
              </a:rPr>
              <a:t>• </a:t>
            </a:r>
            <a:r>
              <a:rPr lang="en-GB" dirty="0">
                <a:solidFill>
                  <a:srgbClr val="0000FF"/>
                </a:solidFill>
                <a:latin typeface="Arial" panose="020B0604020202020204" pitchFamily="34" charset="0"/>
              </a:rPr>
              <a:t>BMAT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CAT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ELAT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HAT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LNAT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MAT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MLAT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OLAT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PAT</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PHIL</a:t>
            </a:r>
            <a:r>
              <a:rPr lang="en-GB" dirty="0">
                <a:solidFill>
                  <a:srgbClr val="000000"/>
                </a:solidFill>
                <a:latin typeface="Arial" panose="020B0604020202020204" pitchFamily="34" charset="0"/>
              </a:rPr>
              <a:t>, </a:t>
            </a:r>
            <a:r>
              <a:rPr lang="en-GB" dirty="0">
                <a:solidFill>
                  <a:srgbClr val="0000FF"/>
                </a:solidFill>
                <a:latin typeface="Arial" panose="020B0604020202020204" pitchFamily="34" charset="0"/>
              </a:rPr>
              <a:t>TSA Oxford</a:t>
            </a:r>
          </a:p>
          <a:p>
            <a:pPr marL="0" indent="0" algn="ctr">
              <a:buNone/>
            </a:pPr>
            <a:r>
              <a:rPr lang="en-GB" b="1" dirty="0">
                <a:solidFill>
                  <a:srgbClr val="FF0000"/>
                </a:solidFill>
                <a:latin typeface="Arial" panose="020B0604020202020204" pitchFamily="34" charset="0"/>
              </a:rPr>
              <a:t>CHECK THE COURSE DETAILS ON THE WEBSITE!</a:t>
            </a:r>
            <a:endParaRPr lang="en-GB" b="1" dirty="0">
              <a:solidFill>
                <a:srgbClr val="FF0000"/>
              </a:solidFill>
            </a:endParaRPr>
          </a:p>
          <a:p>
            <a:endParaRPr lang="en-GB" dirty="0"/>
          </a:p>
        </p:txBody>
      </p:sp>
    </p:spTree>
    <p:extLst>
      <p:ext uri="{BB962C8B-B14F-4D97-AF65-F5344CB8AC3E}">
        <p14:creationId xmlns:p14="http://schemas.microsoft.com/office/powerpoint/2010/main" val="608056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GB" sz="3600" b="1" i="1" dirty="0">
                <a:solidFill>
                  <a:schemeClr val="tx2"/>
                </a:solidFill>
                <a:latin typeface="Arial" panose="020B0604020202020204" pitchFamily="34" charset="0"/>
              </a:rPr>
            </a:br>
            <a:r>
              <a:rPr lang="en-GB" sz="3600" b="1" i="1" dirty="0">
                <a:solidFill>
                  <a:schemeClr val="tx2"/>
                </a:solidFill>
                <a:latin typeface="Arial" panose="020B0604020202020204" pitchFamily="34" charset="0"/>
              </a:rPr>
              <a:t>Admissions Tests for Medicine and Dentistry </a:t>
            </a:r>
            <a:r>
              <a:rPr lang="en-GB" sz="3600" dirty="0">
                <a:latin typeface="ArialMT"/>
              </a:rPr>
              <a:t>– </a:t>
            </a:r>
            <a:br>
              <a:rPr lang="en-GB" dirty="0">
                <a:latin typeface="ArialMT"/>
              </a:rPr>
            </a:br>
            <a:endParaRPr lang="en-GB" dirty="0"/>
          </a:p>
        </p:txBody>
      </p:sp>
      <p:sp>
        <p:nvSpPr>
          <p:cNvPr id="3" name="Content Placeholder 2"/>
          <p:cNvSpPr>
            <a:spLocks noGrp="1"/>
          </p:cNvSpPr>
          <p:nvPr>
            <p:ph idx="1"/>
          </p:nvPr>
        </p:nvSpPr>
        <p:spPr/>
        <p:txBody>
          <a:bodyPr>
            <a:normAutofit fontScale="47500" lnSpcReduction="20000"/>
          </a:bodyPr>
          <a:lstStyle/>
          <a:p>
            <a:r>
              <a:rPr lang="en-GB" i="1" dirty="0">
                <a:latin typeface="Arial" panose="020B0604020202020204" pitchFamily="34" charset="0"/>
              </a:rPr>
              <a:t>BMAT used by 7x HEIs , UCAT used by 26x HEIs</a:t>
            </a:r>
          </a:p>
          <a:p>
            <a:r>
              <a:rPr lang="en-GB" dirty="0">
                <a:latin typeface="Arial" panose="020B0604020202020204" pitchFamily="34" charset="0"/>
              </a:rPr>
              <a:t>The BMAT more academic and theoretical questions; the UCAT is more problem-based.</a:t>
            </a:r>
          </a:p>
          <a:p>
            <a:r>
              <a:rPr lang="en-GB" dirty="0">
                <a:latin typeface="Arial" panose="020B0604020202020204" pitchFamily="34" charset="0"/>
              </a:rPr>
              <a:t>The BMAT comprises multiple choice questions, short answer questions and a choice of essay questions.</a:t>
            </a:r>
          </a:p>
          <a:p>
            <a:r>
              <a:rPr lang="en-GB" dirty="0">
                <a:latin typeface="Arial" panose="020B0604020202020204" pitchFamily="34" charset="0"/>
              </a:rPr>
              <a:t>The UCAT involves reasoning, decision analysis and situational judgement. It’s on-line and multiple choice. Candidates receive the results immediately after they sit the test.</a:t>
            </a:r>
          </a:p>
          <a:p>
            <a:r>
              <a:rPr lang="en-GB" dirty="0">
                <a:latin typeface="Arial" panose="020B0604020202020204" pitchFamily="34" charset="0"/>
              </a:rPr>
              <a:t>HEIs use the UCAT scores in slightly different ways. Applicants need to apply strategically.</a:t>
            </a:r>
          </a:p>
          <a:p>
            <a:r>
              <a:rPr lang="en-GB" b="1" dirty="0">
                <a:latin typeface="Arial" panose="020B0604020202020204" pitchFamily="34" charset="0"/>
              </a:rPr>
              <a:t>BMAT </a:t>
            </a:r>
            <a:r>
              <a:rPr lang="en-GB" b="1" dirty="0">
                <a:latin typeface="ArialMT"/>
              </a:rPr>
              <a:t>-</a:t>
            </a:r>
            <a:r>
              <a:rPr lang="en-GB" b="1" dirty="0">
                <a:latin typeface="Arial" panose="020B0604020202020204" pitchFamily="34" charset="0"/>
              </a:rPr>
              <a:t> November test </a:t>
            </a:r>
            <a:r>
              <a:rPr lang="en-GB" b="1">
                <a:latin typeface="Arial" panose="020B0604020202020204" pitchFamily="34" charset="0"/>
              </a:rPr>
              <a:t>date  </a:t>
            </a:r>
            <a:endParaRPr lang="en-GB" b="1" dirty="0">
              <a:latin typeface="Arial" panose="020B0604020202020204" pitchFamily="34" charset="0"/>
            </a:endParaRPr>
          </a:p>
          <a:p>
            <a:r>
              <a:rPr lang="en-GB" b="1" dirty="0">
                <a:latin typeface="Arial" panose="020B0604020202020204" pitchFamily="34" charset="0"/>
              </a:rPr>
              <a:t>UCAT </a:t>
            </a:r>
            <a:r>
              <a:rPr lang="en-GB" b="1" dirty="0">
                <a:latin typeface="ArialMT"/>
              </a:rPr>
              <a:t>– </a:t>
            </a:r>
            <a:r>
              <a:rPr lang="en-GB" b="1" dirty="0">
                <a:latin typeface="Arial" panose="020B0604020202020204" pitchFamily="34" charset="0"/>
              </a:rPr>
              <a:t>range of dates (July </a:t>
            </a:r>
            <a:r>
              <a:rPr lang="en-GB" b="1" dirty="0">
                <a:latin typeface="ArialMT"/>
              </a:rPr>
              <a:t>– </a:t>
            </a:r>
            <a:r>
              <a:rPr lang="en-GB" b="1" dirty="0">
                <a:latin typeface="Arial" panose="020B0604020202020204" pitchFamily="34" charset="0"/>
              </a:rPr>
              <a:t>Oct) – taken at a local test centre.</a:t>
            </a:r>
            <a:r>
              <a:rPr lang="en-GB" b="1" dirty="0"/>
              <a:t> </a:t>
            </a:r>
          </a:p>
          <a:p>
            <a:endParaRPr lang="en-GB" b="1" dirty="0">
              <a:solidFill>
                <a:srgbClr val="FF0000"/>
              </a:solidFill>
            </a:endParaRPr>
          </a:p>
          <a:p>
            <a:r>
              <a:rPr lang="en-GB" sz="7300" dirty="0">
                <a:solidFill>
                  <a:srgbClr val="FF0000"/>
                </a:solidFill>
              </a:rPr>
              <a:t>Book UCAT early to get the date you want!</a:t>
            </a:r>
            <a:endParaRPr lang="en-GB" sz="7300" dirty="0"/>
          </a:p>
        </p:txBody>
      </p:sp>
    </p:spTree>
    <p:extLst>
      <p:ext uri="{BB962C8B-B14F-4D97-AF65-F5344CB8AC3E}">
        <p14:creationId xmlns:p14="http://schemas.microsoft.com/office/powerpoint/2010/main" val="4138275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 can applicants prepare?</a:t>
            </a:r>
          </a:p>
        </p:txBody>
      </p:sp>
      <p:sp>
        <p:nvSpPr>
          <p:cNvPr id="3" name="Content Placeholder 2"/>
          <p:cNvSpPr>
            <a:spLocks noGrp="1"/>
          </p:cNvSpPr>
          <p:nvPr>
            <p:ph idx="1"/>
          </p:nvPr>
        </p:nvSpPr>
        <p:spPr/>
        <p:txBody>
          <a:bodyPr>
            <a:normAutofit fontScale="85000" lnSpcReduction="20000"/>
          </a:bodyPr>
          <a:lstStyle/>
          <a:p>
            <a:r>
              <a:rPr lang="en-GB" dirty="0"/>
              <a:t>UCAT and BMAT – books – The Medic Portal </a:t>
            </a:r>
          </a:p>
          <a:p>
            <a:r>
              <a:rPr lang="en-GB" dirty="0"/>
              <a:t>HE+ group with MM </a:t>
            </a:r>
          </a:p>
          <a:p>
            <a:r>
              <a:rPr lang="en-GB" dirty="0" err="1"/>
              <a:t>Oxplore</a:t>
            </a:r>
            <a:r>
              <a:rPr lang="en-GB" dirty="0"/>
              <a:t>, Staircase 12, Springboard, UNIQ and HE+ websites</a:t>
            </a:r>
          </a:p>
          <a:p>
            <a:r>
              <a:rPr lang="en-GB" dirty="0"/>
              <a:t>Practise critical thinking skills. Keep speaking to your subject tutors!</a:t>
            </a:r>
          </a:p>
          <a:p>
            <a:r>
              <a:rPr lang="en-GB" dirty="0"/>
              <a:t>Past papers on-line; do plenty of tests – save one for near to test date! Use the university websites for past papers!</a:t>
            </a:r>
          </a:p>
          <a:p>
            <a:r>
              <a:rPr lang="en-GB" dirty="0"/>
              <a:t>Cognito Resources website – for Medicine, Maths, Natural Sciences</a:t>
            </a:r>
          </a:p>
          <a:p>
            <a:r>
              <a:rPr lang="en-GB" dirty="0"/>
              <a:t>Time management is crucial for ALL admissions tests</a:t>
            </a:r>
          </a:p>
          <a:p>
            <a:r>
              <a:rPr lang="en-GB" dirty="0"/>
              <a:t>Reading questions carefully and following instructions</a:t>
            </a:r>
          </a:p>
          <a:p>
            <a:endParaRPr lang="en-GB" dirty="0"/>
          </a:p>
        </p:txBody>
      </p:sp>
    </p:spTree>
    <p:extLst>
      <p:ext uri="{BB962C8B-B14F-4D97-AF65-F5344CB8AC3E}">
        <p14:creationId xmlns:p14="http://schemas.microsoft.com/office/powerpoint/2010/main" val="606082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What to do now?</a:t>
            </a:r>
          </a:p>
        </p:txBody>
      </p:sp>
      <p:sp>
        <p:nvSpPr>
          <p:cNvPr id="6" name="Content Placeholder 5"/>
          <p:cNvSpPr>
            <a:spLocks noGrp="1"/>
          </p:cNvSpPr>
          <p:nvPr>
            <p:ph idx="1"/>
          </p:nvPr>
        </p:nvSpPr>
        <p:spPr/>
        <p:txBody>
          <a:bodyPr>
            <a:normAutofit fontScale="77500" lnSpcReduction="20000"/>
          </a:bodyPr>
          <a:lstStyle/>
          <a:p>
            <a:r>
              <a:rPr lang="en-GB" sz="2800" dirty="0"/>
              <a:t>University engagement- Summer schools, Masterclasses, Subject taster days, essay competitions, Future Learn courses</a:t>
            </a:r>
          </a:p>
          <a:p>
            <a:r>
              <a:rPr lang="en-GB" sz="2800" dirty="0"/>
              <a:t>Wider reading </a:t>
            </a:r>
          </a:p>
          <a:p>
            <a:r>
              <a:rPr lang="en-GB" sz="2800" dirty="0"/>
              <a:t>Work experience – look for online experiences if necessary</a:t>
            </a:r>
          </a:p>
          <a:p>
            <a:r>
              <a:rPr lang="en-GB" sz="2800" dirty="0"/>
              <a:t>Medics – Book UCAT test and/or register for BMAT</a:t>
            </a:r>
          </a:p>
          <a:p>
            <a:r>
              <a:rPr lang="en-GB" sz="2800" dirty="0"/>
              <a:t>Start practising skills for admissions tests</a:t>
            </a:r>
          </a:p>
          <a:p>
            <a:r>
              <a:rPr lang="en-GB" sz="2800" dirty="0"/>
              <a:t>Keep Personal Development Blog up to date</a:t>
            </a:r>
          </a:p>
          <a:p>
            <a:r>
              <a:rPr lang="en-GB" sz="2800" dirty="0"/>
              <a:t>Work on drafting Personal Statement over the summer</a:t>
            </a:r>
          </a:p>
        </p:txBody>
      </p:sp>
    </p:spTree>
    <p:extLst>
      <p:ext uri="{BB962C8B-B14F-4D97-AF65-F5344CB8AC3E}">
        <p14:creationId xmlns:p14="http://schemas.microsoft.com/office/powerpoint/2010/main" val="4252053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BBA1-529A-456B-A555-D527278B801A}"/>
              </a:ext>
            </a:extLst>
          </p:cNvPr>
          <p:cNvSpPr>
            <a:spLocks noGrp="1"/>
          </p:cNvSpPr>
          <p:nvPr>
            <p:ph type="title"/>
          </p:nvPr>
        </p:nvSpPr>
        <p:spPr>
          <a:xfrm>
            <a:off x="982133" y="457201"/>
            <a:ext cx="7704667" cy="1295399"/>
          </a:xfrm>
        </p:spPr>
        <p:txBody>
          <a:bodyPr/>
          <a:lstStyle/>
          <a:p>
            <a:r>
              <a:rPr lang="en-GB" dirty="0"/>
              <a:t>Widening Access- Oxford</a:t>
            </a:r>
          </a:p>
        </p:txBody>
      </p:sp>
      <p:sp>
        <p:nvSpPr>
          <p:cNvPr id="3" name="Content Placeholder 2">
            <a:extLst>
              <a:ext uri="{FF2B5EF4-FFF2-40B4-BE49-F238E27FC236}">
                <a16:creationId xmlns:a16="http://schemas.microsoft.com/office/drawing/2014/main" id="{F81C8453-53E0-431B-949C-94B6904BECEF}"/>
              </a:ext>
            </a:extLst>
          </p:cNvPr>
          <p:cNvSpPr>
            <a:spLocks noGrp="1"/>
          </p:cNvSpPr>
          <p:nvPr>
            <p:ph idx="1"/>
          </p:nvPr>
        </p:nvSpPr>
        <p:spPr>
          <a:xfrm>
            <a:off x="982133" y="1752600"/>
            <a:ext cx="7704667" cy="4247216"/>
          </a:xfrm>
        </p:spPr>
        <p:txBody>
          <a:bodyPr>
            <a:normAutofit fontScale="62500" lnSpcReduction="20000"/>
          </a:bodyPr>
          <a:lstStyle/>
          <a:p>
            <a:pPr algn="l" fontAlgn="base"/>
            <a:r>
              <a:rPr lang="en-GB" b="0" i="0" dirty="0">
                <a:solidFill>
                  <a:srgbClr val="2C2C2C"/>
                </a:solidFill>
                <a:effectLst/>
                <a:latin typeface="PT Serif"/>
              </a:rPr>
              <a:t>Around one in four UK students receives an Oxford Bursary or a </a:t>
            </a:r>
            <a:r>
              <a:rPr lang="en-GB" b="0" i="0" dirty="0" err="1">
                <a:solidFill>
                  <a:srgbClr val="2C2C2C"/>
                </a:solidFill>
                <a:effectLst/>
                <a:latin typeface="PT Serif"/>
              </a:rPr>
              <a:t>Crankstart</a:t>
            </a:r>
            <a:r>
              <a:rPr lang="en-GB" b="0" i="0" dirty="0">
                <a:solidFill>
                  <a:srgbClr val="2C2C2C"/>
                </a:solidFill>
                <a:effectLst/>
                <a:latin typeface="PT Serif"/>
              </a:rPr>
              <a:t> Scholarship.</a:t>
            </a:r>
          </a:p>
          <a:p>
            <a:pPr algn="l" fontAlgn="base"/>
            <a:r>
              <a:rPr lang="en-GB" b="1" i="0" dirty="0" err="1">
                <a:solidFill>
                  <a:srgbClr val="2C2C2C"/>
                </a:solidFill>
                <a:effectLst/>
                <a:latin typeface="PT Sans" panose="020B0604020202020204" pitchFamily="34" charset="0"/>
              </a:rPr>
              <a:t>Crankstart</a:t>
            </a:r>
            <a:r>
              <a:rPr lang="en-GB" b="1" i="0" dirty="0">
                <a:solidFill>
                  <a:srgbClr val="2C2C2C"/>
                </a:solidFill>
                <a:effectLst/>
                <a:latin typeface="PT Sans" panose="020B0604020202020204" pitchFamily="34" charset="0"/>
              </a:rPr>
              <a:t> Scholarships for UK students</a:t>
            </a:r>
          </a:p>
          <a:p>
            <a:pPr algn="l" fontAlgn="base"/>
            <a:r>
              <a:rPr lang="en-GB" b="0" i="0" dirty="0">
                <a:solidFill>
                  <a:srgbClr val="2C2C2C"/>
                </a:solidFill>
                <a:effectLst/>
                <a:latin typeface="PT Serif" panose="020A0603040505020204" pitchFamily="18" charset="0"/>
              </a:rPr>
              <a:t>If you are a UK-resident studying for your first undergraduate degree and your annual household income is £27,500 or less, Oxford Uni will offer you a </a:t>
            </a:r>
            <a:r>
              <a:rPr lang="en-GB" b="0" i="0" dirty="0" err="1">
                <a:solidFill>
                  <a:srgbClr val="2C2C2C"/>
                </a:solidFill>
                <a:effectLst/>
                <a:latin typeface="PT Serif" panose="020A0603040505020204" pitchFamily="18" charset="0"/>
              </a:rPr>
              <a:t>Crankstart</a:t>
            </a:r>
            <a:r>
              <a:rPr lang="en-GB" b="0" i="0" dirty="0">
                <a:solidFill>
                  <a:srgbClr val="2C2C2C"/>
                </a:solidFill>
                <a:effectLst/>
                <a:latin typeface="PT Serif" panose="020A0603040505020204" pitchFamily="18" charset="0"/>
              </a:rPr>
              <a:t> Scholarship. This includes a non-repayable bursary worth up to £5,000 per year towards study and living costs. The </a:t>
            </a:r>
            <a:r>
              <a:rPr lang="en-GB" b="0" i="0" dirty="0" err="1">
                <a:solidFill>
                  <a:srgbClr val="2C2C2C"/>
                </a:solidFill>
                <a:effectLst/>
                <a:latin typeface="PT Serif" panose="020A0603040505020204" pitchFamily="18" charset="0"/>
              </a:rPr>
              <a:t>Crankstart</a:t>
            </a:r>
            <a:r>
              <a:rPr lang="en-GB" b="0" i="0" dirty="0">
                <a:solidFill>
                  <a:srgbClr val="2C2C2C"/>
                </a:solidFill>
                <a:effectLst/>
                <a:latin typeface="PT Serif" panose="020A0603040505020204" pitchFamily="18" charset="0"/>
              </a:rPr>
              <a:t> Scholarship also provides access to funded internships to develop employability skills, volunteering opportunities and social and community building events. For full details of the scholarship visit the </a:t>
            </a:r>
            <a:r>
              <a:rPr lang="en-GB" b="0" i="0" u="none" strike="noStrike" dirty="0" err="1">
                <a:solidFill>
                  <a:srgbClr val="2F72A8"/>
                </a:solidFill>
                <a:effectLst/>
                <a:latin typeface="inherit"/>
                <a:hlinkClick r:id="rId3"/>
              </a:rPr>
              <a:t>Crankstart</a:t>
            </a:r>
            <a:r>
              <a:rPr lang="en-GB" b="0" i="0" u="none" strike="noStrike" dirty="0">
                <a:solidFill>
                  <a:srgbClr val="2F72A8"/>
                </a:solidFill>
                <a:effectLst/>
                <a:latin typeface="inherit"/>
                <a:hlinkClick r:id="rId3"/>
              </a:rPr>
              <a:t> Scholarship pages</a:t>
            </a:r>
            <a:r>
              <a:rPr lang="en-GB" b="0" i="0" dirty="0">
                <a:solidFill>
                  <a:srgbClr val="2C2C2C"/>
                </a:solidFill>
                <a:effectLst/>
                <a:latin typeface="PT Serif" panose="020A0603040505020204" pitchFamily="18" charset="0"/>
              </a:rPr>
              <a:t>.</a:t>
            </a:r>
          </a:p>
          <a:p>
            <a:pPr algn="l" fontAlgn="base"/>
            <a:r>
              <a:rPr lang="en-GB" b="1" i="0" dirty="0">
                <a:solidFill>
                  <a:srgbClr val="2C2C2C"/>
                </a:solidFill>
                <a:effectLst/>
                <a:latin typeface="PT Sans" panose="020B0503020203020204" pitchFamily="34" charset="0"/>
              </a:rPr>
              <a:t>Oxford Bursaries for students with Home fee status</a:t>
            </a:r>
          </a:p>
          <a:p>
            <a:pPr algn="l" fontAlgn="base"/>
            <a:r>
              <a:rPr lang="en-GB" b="0" i="0" dirty="0">
                <a:solidFill>
                  <a:srgbClr val="2C2C2C"/>
                </a:solidFill>
                <a:effectLst/>
                <a:latin typeface="PT Serif" panose="020A0603040505020204" pitchFamily="18" charset="0"/>
              </a:rPr>
              <a:t>If you are a UK student, or a Republic of Ireland (ROI) national living in the UK or Ireland, from a lower-income household studying for your first undergraduate degree (or Graduate Entry Medicine) and are not eligible for, or do not take up, a </a:t>
            </a:r>
            <a:r>
              <a:rPr lang="en-GB" b="0" i="0" dirty="0" err="1">
                <a:solidFill>
                  <a:srgbClr val="2C2C2C"/>
                </a:solidFill>
                <a:effectLst/>
                <a:latin typeface="PT Serif" panose="020A0603040505020204" pitchFamily="18" charset="0"/>
              </a:rPr>
              <a:t>Crankstart</a:t>
            </a:r>
            <a:r>
              <a:rPr lang="en-GB" b="0" i="0" dirty="0">
                <a:solidFill>
                  <a:srgbClr val="2C2C2C"/>
                </a:solidFill>
                <a:effectLst/>
                <a:latin typeface="PT Serif" panose="020A0603040505020204" pitchFamily="18" charset="0"/>
              </a:rPr>
              <a:t> Scholarship you will be eligible to receive an annual non-repayable Oxford Bursary to help with the costs of studying and living in Oxford.</a:t>
            </a:r>
            <a:endParaRPr lang="en-GB" b="0" i="0" dirty="0">
              <a:solidFill>
                <a:srgbClr val="2C2C2C"/>
              </a:solidFill>
              <a:effectLst/>
              <a:latin typeface="PT Serif"/>
            </a:endParaRPr>
          </a:p>
          <a:p>
            <a:pPr algn="l" fontAlgn="base"/>
            <a:r>
              <a:rPr lang="en-GB" b="0" i="0" dirty="0">
                <a:solidFill>
                  <a:srgbClr val="2C2C2C"/>
                </a:solidFill>
                <a:effectLst/>
                <a:latin typeface="PT Serif"/>
              </a:rPr>
              <a:t>The financial support Oxford provides is in addition to the government support available.</a:t>
            </a:r>
          </a:p>
          <a:p>
            <a:endParaRPr lang="en-GB" dirty="0"/>
          </a:p>
        </p:txBody>
      </p:sp>
    </p:spTree>
    <p:extLst>
      <p:ext uri="{BB962C8B-B14F-4D97-AF65-F5344CB8AC3E}">
        <p14:creationId xmlns:p14="http://schemas.microsoft.com/office/powerpoint/2010/main" val="72747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CD5C4-EAB6-40ED-9F8F-05AAE735B28D}"/>
              </a:ext>
            </a:extLst>
          </p:cNvPr>
          <p:cNvSpPr>
            <a:spLocks noGrp="1"/>
          </p:cNvSpPr>
          <p:nvPr>
            <p:ph type="title"/>
          </p:nvPr>
        </p:nvSpPr>
        <p:spPr>
          <a:xfrm>
            <a:off x="982133" y="457201"/>
            <a:ext cx="7704667" cy="1219199"/>
          </a:xfrm>
        </p:spPr>
        <p:txBody>
          <a:bodyPr/>
          <a:lstStyle/>
          <a:p>
            <a:r>
              <a:rPr lang="en-GB" dirty="0"/>
              <a:t>Widening Access - Cambridge</a:t>
            </a:r>
          </a:p>
        </p:txBody>
      </p:sp>
      <p:sp>
        <p:nvSpPr>
          <p:cNvPr id="3" name="Content Placeholder 2">
            <a:extLst>
              <a:ext uri="{FF2B5EF4-FFF2-40B4-BE49-F238E27FC236}">
                <a16:creationId xmlns:a16="http://schemas.microsoft.com/office/drawing/2014/main" id="{457C0FE6-26EF-46EB-865D-5805B0321EB9}"/>
              </a:ext>
            </a:extLst>
          </p:cNvPr>
          <p:cNvSpPr>
            <a:spLocks noGrp="1"/>
          </p:cNvSpPr>
          <p:nvPr>
            <p:ph idx="1"/>
          </p:nvPr>
        </p:nvSpPr>
        <p:spPr>
          <a:xfrm>
            <a:off x="982133" y="1600200"/>
            <a:ext cx="7704667" cy="4399616"/>
          </a:xfrm>
        </p:spPr>
        <p:txBody>
          <a:bodyPr>
            <a:normAutofit fontScale="62500" lnSpcReduction="20000"/>
          </a:bodyPr>
          <a:lstStyle/>
          <a:p>
            <a:pPr algn="l"/>
            <a:r>
              <a:rPr lang="en-GB" b="0" i="0" dirty="0">
                <a:solidFill>
                  <a:srgbClr val="171717"/>
                </a:solidFill>
                <a:effectLst/>
                <a:latin typeface="verdana" panose="020B0604030504040204" pitchFamily="34" charset="0"/>
              </a:rPr>
              <a:t>If you are a UK undergraduate student, or have settled or pre-settled status in the UK, and have a household income of below £42,620 then you are likely to be eligible for a Cambridge Bursary of up to £3,500 per year.</a:t>
            </a:r>
          </a:p>
          <a:p>
            <a:pPr algn="l"/>
            <a:r>
              <a:rPr lang="en-GB" b="0" i="0" dirty="0">
                <a:solidFill>
                  <a:srgbClr val="171717"/>
                </a:solidFill>
                <a:effectLst/>
                <a:latin typeface="verdana" panose="020B0604030504040204" pitchFamily="34" charset="0"/>
              </a:rPr>
              <a:t>The Cambridge Bursary is an annual gift, it is not a loan and it does not need to be repaid.</a:t>
            </a:r>
          </a:p>
          <a:p>
            <a:pPr algn="l"/>
            <a:r>
              <a:rPr lang="en-GB" b="1" i="0" dirty="0">
                <a:solidFill>
                  <a:srgbClr val="171717"/>
                </a:solidFill>
                <a:effectLst/>
                <a:latin typeface="verdana" panose="020B0604030504040204" pitchFamily="34" charset="0"/>
              </a:rPr>
              <a:t>You must apply for Government Student Finance and be assessed but you do not need to take out a student loan to receive the Cambridge Bursary.</a:t>
            </a:r>
            <a:endParaRPr lang="en-GB" b="0" i="0" dirty="0">
              <a:solidFill>
                <a:srgbClr val="171717"/>
              </a:solidFill>
              <a:effectLst/>
              <a:latin typeface="verdana" panose="020B0604030504040204" pitchFamily="34" charset="0"/>
            </a:endParaRPr>
          </a:p>
          <a:p>
            <a:pPr algn="l"/>
            <a:r>
              <a:rPr lang="en-GB" b="0" i="0" dirty="0">
                <a:solidFill>
                  <a:srgbClr val="171717"/>
                </a:solidFill>
                <a:effectLst/>
                <a:latin typeface="verdana" panose="020B0604030504040204" pitchFamily="34" charset="0"/>
              </a:rPr>
              <a:t>As long as you are assessed as eligible for UK Government funding (by your regional funding body) you will be assessed for a Cambridge Bursary, whether or not you take out a student loan.</a:t>
            </a:r>
          </a:p>
          <a:p>
            <a:pPr algn="l"/>
            <a:r>
              <a:rPr lang="en-GB" b="0" i="0" dirty="0">
                <a:solidFill>
                  <a:srgbClr val="171717"/>
                </a:solidFill>
                <a:effectLst/>
                <a:latin typeface="verdana" panose="020B0604030504040204" pitchFamily="34" charset="0"/>
              </a:rPr>
              <a:t>Provided your eligibility does not change, you could receive it for every year of your course, whatever its length.  This also applies to students who are taking longer to complete their course due to disability or for medical reasons.</a:t>
            </a:r>
          </a:p>
          <a:p>
            <a:pPr algn="l"/>
            <a:r>
              <a:rPr lang="en-GB" b="0" i="0" dirty="0">
                <a:solidFill>
                  <a:srgbClr val="171717"/>
                </a:solidFill>
                <a:effectLst/>
                <a:latin typeface="verdana" panose="020B0604030504040204" pitchFamily="34" charset="0"/>
              </a:rPr>
              <a:t>The Cambridge Bursary is in addition to any loan for maintenance or tuition fees which you receive from the UK government.</a:t>
            </a:r>
          </a:p>
          <a:p>
            <a:pPr algn="l"/>
            <a:r>
              <a:rPr lang="en-GB" b="0" i="0" dirty="0">
                <a:solidFill>
                  <a:srgbClr val="171717"/>
                </a:solidFill>
                <a:effectLst/>
                <a:latin typeface="verdana" panose="020B0604030504040204" pitchFamily="34" charset="0"/>
              </a:rPr>
              <a:t>Individual colleges also offer financial College </a:t>
            </a:r>
            <a:r>
              <a:rPr lang="en-GB" dirty="0">
                <a:solidFill>
                  <a:srgbClr val="171717"/>
                </a:solidFill>
                <a:latin typeface="verdana" panose="020B0604030504040204" pitchFamily="34" charset="0"/>
              </a:rPr>
              <a:t>A</a:t>
            </a:r>
            <a:r>
              <a:rPr lang="en-GB" b="0" i="0" dirty="0">
                <a:solidFill>
                  <a:srgbClr val="171717"/>
                </a:solidFill>
                <a:effectLst/>
                <a:latin typeface="verdana" panose="020B0604030504040204" pitchFamily="34" charset="0"/>
              </a:rPr>
              <a:t>wards. See website for further details.</a:t>
            </a:r>
          </a:p>
          <a:p>
            <a:endParaRPr lang="en-GB" dirty="0"/>
          </a:p>
        </p:txBody>
      </p:sp>
    </p:spTree>
    <p:extLst>
      <p:ext uri="{BB962C8B-B14F-4D97-AF65-F5344CB8AC3E}">
        <p14:creationId xmlns:p14="http://schemas.microsoft.com/office/powerpoint/2010/main" val="345513705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524</TotalTime>
  <Words>1816</Words>
  <Application>Microsoft Office PowerPoint</Application>
  <PresentationFormat>On-screen Show (4:3)</PresentationFormat>
  <Paragraphs>134</Paragraphs>
  <Slides>12</Slides>
  <Notes>12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12</vt:i4>
      </vt:variant>
    </vt:vector>
  </HeadingPairs>
  <TitlesOfParts>
    <vt:vector size="24" baseType="lpstr">
      <vt:lpstr>Arial</vt:lpstr>
      <vt:lpstr>ArialMT</vt:lpstr>
      <vt:lpstr>Calibri</vt:lpstr>
      <vt:lpstr>Corbel</vt:lpstr>
      <vt:lpstr>inherit</vt:lpstr>
      <vt:lpstr>myriad-pro-n6</vt:lpstr>
      <vt:lpstr>PT Sans</vt:lpstr>
      <vt:lpstr>PT Serif</vt:lpstr>
      <vt:lpstr>verdana</vt:lpstr>
      <vt:lpstr>verdana</vt:lpstr>
      <vt:lpstr>Wingdings</vt:lpstr>
      <vt:lpstr>Parallax</vt:lpstr>
      <vt:lpstr>Oxford,  Cambridge and other  courses which require early applications.</vt:lpstr>
      <vt:lpstr>How is the application process different?</vt:lpstr>
      <vt:lpstr>PowerPoint Presentation</vt:lpstr>
      <vt:lpstr>Structuring the Personal Statement</vt:lpstr>
      <vt:lpstr>What should students be doing to prepare?</vt:lpstr>
      <vt:lpstr>Wider reading</vt:lpstr>
      <vt:lpstr>Examples of Admissions Tests</vt:lpstr>
      <vt:lpstr> Admissions Tests for Medicine and Dentistry –  </vt:lpstr>
      <vt:lpstr>How can applicants prepare?</vt:lpstr>
      <vt:lpstr>What to do now?</vt:lpstr>
      <vt:lpstr>Widening Access- Oxford</vt:lpstr>
      <vt:lpstr>Widening Access - Cambridge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dc:creator>
  <cp:lastModifiedBy>J. Cuerden</cp:lastModifiedBy>
  <cp:revision>23</cp:revision>
  <cp:lastPrinted>2021-03-30T12:03:26Z</cp:lastPrinted>
  <dcterms:created xsi:type="dcterms:W3CDTF">2020-07-10T12:02:19Z</dcterms:created>
  <dcterms:modified xsi:type="dcterms:W3CDTF">2022-04-06T10:39:57Z</dcterms:modified>
</cp:coreProperties>
</file>